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57" r:id="rId4"/>
    <p:sldId id="256" r:id="rId5"/>
    <p:sldId id="258" r:id="rId6"/>
    <p:sldId id="260" r:id="rId7"/>
    <p:sldId id="259"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7" autoAdjust="0"/>
    <p:restoredTop sz="94660"/>
  </p:normalViewPr>
  <p:slideViewPr>
    <p:cSldViewPr snapToGrid="0">
      <p:cViewPr varScale="1">
        <p:scale>
          <a:sx n="79" d="100"/>
          <a:sy n="79" d="100"/>
        </p:scale>
        <p:origin x="1339"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esaka hirofumi" userId="0181332aa086cf2e" providerId="LiveId" clId="{E3428700-B72C-43BE-96E8-13565BF77536}"/>
    <pc:docChg chg="custSel modSld">
      <pc:chgData name="uesaka hirofumi" userId="0181332aa086cf2e" providerId="LiveId" clId="{E3428700-B72C-43BE-96E8-13565BF77536}" dt="2022-09-16T00:08:52.968" v="1964" actId="20577"/>
      <pc:docMkLst>
        <pc:docMk/>
      </pc:docMkLst>
      <pc:sldChg chg="modSp mod">
        <pc:chgData name="uesaka hirofumi" userId="0181332aa086cf2e" providerId="LiveId" clId="{E3428700-B72C-43BE-96E8-13565BF77536}" dt="2022-09-03T03:06:40.555" v="1514" actId="20577"/>
        <pc:sldMkLst>
          <pc:docMk/>
          <pc:sldMk cId="3448462971" sldId="257"/>
        </pc:sldMkLst>
        <pc:spChg chg="mod">
          <ac:chgData name="uesaka hirofumi" userId="0181332aa086cf2e" providerId="LiveId" clId="{E3428700-B72C-43BE-96E8-13565BF77536}" dt="2022-09-03T03:05:12.479" v="1464" actId="20577"/>
          <ac:spMkLst>
            <pc:docMk/>
            <pc:sldMk cId="3448462971" sldId="257"/>
            <ac:spMk id="4" creationId="{FE5B8D8A-9F40-4DF0-8E06-330F7A71F664}"/>
          </ac:spMkLst>
        </pc:spChg>
        <pc:spChg chg="mod">
          <ac:chgData name="uesaka hirofumi" userId="0181332aa086cf2e" providerId="LiveId" clId="{E3428700-B72C-43BE-96E8-13565BF77536}" dt="2022-09-03T03:06:40.555" v="1514" actId="20577"/>
          <ac:spMkLst>
            <pc:docMk/>
            <pc:sldMk cId="3448462971" sldId="257"/>
            <ac:spMk id="6" creationId="{2D41C2FE-4BF0-45FA-B332-67EFC4194D0B}"/>
          </ac:spMkLst>
        </pc:spChg>
      </pc:sldChg>
      <pc:sldChg chg="modSp mod">
        <pc:chgData name="uesaka hirofumi" userId="0181332aa086cf2e" providerId="LiveId" clId="{E3428700-B72C-43BE-96E8-13565BF77536}" dt="2022-09-16T00:03:51.863" v="1741" actId="20577"/>
        <pc:sldMkLst>
          <pc:docMk/>
          <pc:sldMk cId="862927640" sldId="258"/>
        </pc:sldMkLst>
        <pc:spChg chg="mod">
          <ac:chgData name="uesaka hirofumi" userId="0181332aa086cf2e" providerId="LiveId" clId="{E3428700-B72C-43BE-96E8-13565BF77536}" dt="2022-09-16T00:03:51.863" v="1741" actId="20577"/>
          <ac:spMkLst>
            <pc:docMk/>
            <pc:sldMk cId="862927640" sldId="258"/>
            <ac:spMk id="2" creationId="{D3065FAA-B8AC-4680-9E26-536EB859D0F1}"/>
          </ac:spMkLst>
        </pc:spChg>
      </pc:sldChg>
      <pc:sldChg chg="modSp mod">
        <pc:chgData name="uesaka hirofumi" userId="0181332aa086cf2e" providerId="LiveId" clId="{E3428700-B72C-43BE-96E8-13565BF77536}" dt="2022-09-03T13:21:39.828" v="1610" actId="255"/>
        <pc:sldMkLst>
          <pc:docMk/>
          <pc:sldMk cId="903565514" sldId="259"/>
        </pc:sldMkLst>
        <pc:spChg chg="mod">
          <ac:chgData name="uesaka hirofumi" userId="0181332aa086cf2e" providerId="LiveId" clId="{E3428700-B72C-43BE-96E8-13565BF77536}" dt="2022-09-03T13:21:39.828" v="1610" actId="255"/>
          <ac:spMkLst>
            <pc:docMk/>
            <pc:sldMk cId="903565514" sldId="259"/>
            <ac:spMk id="2" creationId="{4AB73D21-3A65-4887-8028-5F2B5DDBF8F7}"/>
          </ac:spMkLst>
        </pc:spChg>
      </pc:sldChg>
      <pc:sldChg chg="modSp mod">
        <pc:chgData name="uesaka hirofumi" userId="0181332aa086cf2e" providerId="LiveId" clId="{E3428700-B72C-43BE-96E8-13565BF77536}" dt="2022-09-03T02:18:26.892" v="6" actId="20577"/>
        <pc:sldMkLst>
          <pc:docMk/>
          <pc:sldMk cId="161578215" sldId="261"/>
        </pc:sldMkLst>
        <pc:spChg chg="mod">
          <ac:chgData name="uesaka hirofumi" userId="0181332aa086cf2e" providerId="LiveId" clId="{E3428700-B72C-43BE-96E8-13565BF77536}" dt="2022-09-03T02:18:26.892" v="6" actId="20577"/>
          <ac:spMkLst>
            <pc:docMk/>
            <pc:sldMk cId="161578215" sldId="261"/>
            <ac:spMk id="3" creationId="{4F1FC111-BC72-452A-9EE9-B5E3A295C991}"/>
          </ac:spMkLst>
        </pc:spChg>
      </pc:sldChg>
      <pc:sldChg chg="modSp mod">
        <pc:chgData name="uesaka hirofumi" userId="0181332aa086cf2e" providerId="LiveId" clId="{E3428700-B72C-43BE-96E8-13565BF77536}" dt="2022-09-03T03:06:06.711" v="1508" actId="20577"/>
        <pc:sldMkLst>
          <pc:docMk/>
          <pc:sldMk cId="4135306208" sldId="262"/>
        </pc:sldMkLst>
        <pc:spChg chg="mod">
          <ac:chgData name="uesaka hirofumi" userId="0181332aa086cf2e" providerId="LiveId" clId="{E3428700-B72C-43BE-96E8-13565BF77536}" dt="2022-09-03T03:06:06.711" v="1508" actId="20577"/>
          <ac:spMkLst>
            <pc:docMk/>
            <pc:sldMk cId="4135306208" sldId="262"/>
            <ac:spMk id="6" creationId="{EF39E9FA-EECC-4593-B177-AD852431CCF1}"/>
          </ac:spMkLst>
        </pc:spChg>
      </pc:sldChg>
      <pc:sldChg chg="addSp modSp mod">
        <pc:chgData name="uesaka hirofumi" userId="0181332aa086cf2e" providerId="LiveId" clId="{E3428700-B72C-43BE-96E8-13565BF77536}" dt="2022-09-16T00:05:30.772" v="1803" actId="207"/>
        <pc:sldMkLst>
          <pc:docMk/>
          <pc:sldMk cId="3641790687" sldId="263"/>
        </pc:sldMkLst>
        <pc:spChg chg="mod">
          <ac:chgData name="uesaka hirofumi" userId="0181332aa086cf2e" providerId="LiveId" clId="{E3428700-B72C-43BE-96E8-13565BF77536}" dt="2022-09-03T02:34:56.180" v="461" actId="20577"/>
          <ac:spMkLst>
            <pc:docMk/>
            <pc:sldMk cId="3641790687" sldId="263"/>
            <ac:spMk id="3" creationId="{52A9962E-8C41-41A4-84E2-7853C7837390}"/>
          </ac:spMkLst>
        </pc:spChg>
        <pc:spChg chg="add mod">
          <ac:chgData name="uesaka hirofumi" userId="0181332aa086cf2e" providerId="LiveId" clId="{E3428700-B72C-43BE-96E8-13565BF77536}" dt="2022-09-16T00:05:30.772" v="1803" actId="207"/>
          <ac:spMkLst>
            <pc:docMk/>
            <pc:sldMk cId="3641790687" sldId="263"/>
            <ac:spMk id="6" creationId="{8F30E856-0772-FA14-9BB2-627714B14443}"/>
          </ac:spMkLst>
        </pc:spChg>
      </pc:sldChg>
      <pc:sldChg chg="addSp modSp mod">
        <pc:chgData name="uesaka hirofumi" userId="0181332aa086cf2e" providerId="LiveId" clId="{E3428700-B72C-43BE-96E8-13565BF77536}" dt="2022-09-16T00:07:25.946" v="1859" actId="14100"/>
        <pc:sldMkLst>
          <pc:docMk/>
          <pc:sldMk cId="807193765" sldId="264"/>
        </pc:sldMkLst>
        <pc:spChg chg="mod">
          <ac:chgData name="uesaka hirofumi" userId="0181332aa086cf2e" providerId="LiveId" clId="{E3428700-B72C-43BE-96E8-13565BF77536}" dt="2022-09-03T02:35:35.237" v="464" actId="20577"/>
          <ac:spMkLst>
            <pc:docMk/>
            <pc:sldMk cId="807193765" sldId="264"/>
            <ac:spMk id="4" creationId="{72F4723D-BD2D-4290-A432-585815DB6D71}"/>
          </ac:spMkLst>
        </pc:spChg>
        <pc:spChg chg="add mod">
          <ac:chgData name="uesaka hirofumi" userId="0181332aa086cf2e" providerId="LiveId" clId="{E3428700-B72C-43BE-96E8-13565BF77536}" dt="2022-09-16T00:07:25.946" v="1859" actId="14100"/>
          <ac:spMkLst>
            <pc:docMk/>
            <pc:sldMk cId="807193765" sldId="264"/>
            <ac:spMk id="5" creationId="{8378D791-9B0E-DDE4-B0D7-C326774758AA}"/>
          </ac:spMkLst>
        </pc:spChg>
      </pc:sldChg>
      <pc:sldChg chg="addSp delSp modSp mod">
        <pc:chgData name="uesaka hirofumi" userId="0181332aa086cf2e" providerId="LiveId" clId="{E3428700-B72C-43BE-96E8-13565BF77536}" dt="2022-09-16T00:08:52.968" v="1964" actId="20577"/>
        <pc:sldMkLst>
          <pc:docMk/>
          <pc:sldMk cId="1940646067" sldId="265"/>
        </pc:sldMkLst>
        <pc:spChg chg="mod">
          <ac:chgData name="uesaka hirofumi" userId="0181332aa086cf2e" providerId="LiveId" clId="{E3428700-B72C-43BE-96E8-13565BF77536}" dt="2022-09-16T00:08:52.968" v="1964" actId="20577"/>
          <ac:spMkLst>
            <pc:docMk/>
            <pc:sldMk cId="1940646067" sldId="265"/>
            <ac:spMk id="4" creationId="{4A0E7B0F-3D46-4CA8-8896-2401DBC850C6}"/>
          </ac:spMkLst>
        </pc:spChg>
        <pc:spChg chg="add mod">
          <ac:chgData name="uesaka hirofumi" userId="0181332aa086cf2e" providerId="LiveId" clId="{E3428700-B72C-43BE-96E8-13565BF77536}" dt="2022-09-03T02:29:51.623" v="170" actId="20577"/>
          <ac:spMkLst>
            <pc:docMk/>
            <pc:sldMk cId="1940646067" sldId="265"/>
            <ac:spMk id="5" creationId="{94577914-8CB1-5EC4-CAA0-E0D26E49B161}"/>
          </ac:spMkLst>
        </pc:spChg>
        <pc:spChg chg="add del mod">
          <ac:chgData name="uesaka hirofumi" userId="0181332aa086cf2e" providerId="LiveId" clId="{E3428700-B72C-43BE-96E8-13565BF77536}" dt="2022-09-16T00:06:55.018" v="1845" actId="21"/>
          <ac:spMkLst>
            <pc:docMk/>
            <pc:sldMk cId="1940646067" sldId="265"/>
            <ac:spMk id="7" creationId="{820ED07E-58E3-2DF4-6E49-2963E3AD4DEF}"/>
          </ac:spMkLst>
        </pc:spChg>
        <pc:spChg chg="add mod">
          <ac:chgData name="uesaka hirofumi" userId="0181332aa086cf2e" providerId="LiveId" clId="{E3428700-B72C-43BE-96E8-13565BF77536}" dt="2022-09-16T00:08:42.646" v="1963" actId="1076"/>
          <ac:spMkLst>
            <pc:docMk/>
            <pc:sldMk cId="1940646067" sldId="265"/>
            <ac:spMk id="9" creationId="{20E404E1-C721-67D8-3E36-AE1C30FF035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7C4A861-7737-4ED2-A360-299FA7AC72CD}" type="datetimeFigureOut">
              <a:rPr kumimoji="1" lang="ja-JP" altLang="en-US" smtClean="0"/>
              <a:t>2022/9/16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95F6E2D-32F1-44AF-A948-221A90ABF82D}" type="slidenum">
              <a:rPr kumimoji="1" lang="ja-JP" altLang="en-US" smtClean="0"/>
              <a:t>‹#›</a:t>
            </a:fld>
            <a:endParaRPr kumimoji="1" lang="ja-JP" altLang="en-US"/>
          </a:p>
        </p:txBody>
      </p:sp>
    </p:spTree>
    <p:extLst>
      <p:ext uri="{BB962C8B-B14F-4D97-AF65-F5344CB8AC3E}">
        <p14:creationId xmlns:p14="http://schemas.microsoft.com/office/powerpoint/2010/main" val="597503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C4A861-7737-4ED2-A360-299FA7AC72CD}" type="datetimeFigureOut">
              <a:rPr kumimoji="1" lang="ja-JP" altLang="en-US" smtClean="0"/>
              <a:t>2022/9/16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95F6E2D-32F1-44AF-A948-221A90ABF82D}" type="slidenum">
              <a:rPr kumimoji="1" lang="ja-JP" altLang="en-US" smtClean="0"/>
              <a:t>‹#›</a:t>
            </a:fld>
            <a:endParaRPr kumimoji="1" lang="ja-JP" altLang="en-US"/>
          </a:p>
        </p:txBody>
      </p:sp>
    </p:spTree>
    <p:extLst>
      <p:ext uri="{BB962C8B-B14F-4D97-AF65-F5344CB8AC3E}">
        <p14:creationId xmlns:p14="http://schemas.microsoft.com/office/powerpoint/2010/main" val="2765509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C4A861-7737-4ED2-A360-299FA7AC72CD}" type="datetimeFigureOut">
              <a:rPr kumimoji="1" lang="ja-JP" altLang="en-US" smtClean="0"/>
              <a:t>2022/9/16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95F6E2D-32F1-44AF-A948-221A90ABF82D}" type="slidenum">
              <a:rPr kumimoji="1" lang="ja-JP" altLang="en-US" smtClean="0"/>
              <a:t>‹#›</a:t>
            </a:fld>
            <a:endParaRPr kumimoji="1" lang="ja-JP" altLang="en-US"/>
          </a:p>
        </p:txBody>
      </p:sp>
    </p:spTree>
    <p:extLst>
      <p:ext uri="{BB962C8B-B14F-4D97-AF65-F5344CB8AC3E}">
        <p14:creationId xmlns:p14="http://schemas.microsoft.com/office/powerpoint/2010/main" val="4020455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C4A861-7737-4ED2-A360-299FA7AC72CD}" type="datetimeFigureOut">
              <a:rPr kumimoji="1" lang="ja-JP" altLang="en-US" smtClean="0"/>
              <a:t>2022/9/16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95F6E2D-32F1-44AF-A948-221A90ABF82D}" type="slidenum">
              <a:rPr kumimoji="1" lang="ja-JP" altLang="en-US" smtClean="0"/>
              <a:t>‹#›</a:t>
            </a:fld>
            <a:endParaRPr kumimoji="1" lang="ja-JP" altLang="en-US"/>
          </a:p>
        </p:txBody>
      </p:sp>
    </p:spTree>
    <p:extLst>
      <p:ext uri="{BB962C8B-B14F-4D97-AF65-F5344CB8AC3E}">
        <p14:creationId xmlns:p14="http://schemas.microsoft.com/office/powerpoint/2010/main" val="2453982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7C4A861-7737-4ED2-A360-299FA7AC72CD}" type="datetimeFigureOut">
              <a:rPr kumimoji="1" lang="ja-JP" altLang="en-US" smtClean="0"/>
              <a:t>2022/9/16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95F6E2D-32F1-44AF-A948-221A90ABF82D}" type="slidenum">
              <a:rPr kumimoji="1" lang="ja-JP" altLang="en-US" smtClean="0"/>
              <a:t>‹#›</a:t>
            </a:fld>
            <a:endParaRPr kumimoji="1" lang="ja-JP" altLang="en-US"/>
          </a:p>
        </p:txBody>
      </p:sp>
    </p:spTree>
    <p:extLst>
      <p:ext uri="{BB962C8B-B14F-4D97-AF65-F5344CB8AC3E}">
        <p14:creationId xmlns:p14="http://schemas.microsoft.com/office/powerpoint/2010/main" val="1872744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7C4A861-7737-4ED2-A360-299FA7AC72CD}" type="datetimeFigureOut">
              <a:rPr kumimoji="1" lang="ja-JP" altLang="en-US" smtClean="0"/>
              <a:t>2022/9/16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95F6E2D-32F1-44AF-A948-221A90ABF82D}" type="slidenum">
              <a:rPr kumimoji="1" lang="ja-JP" altLang="en-US" smtClean="0"/>
              <a:t>‹#›</a:t>
            </a:fld>
            <a:endParaRPr kumimoji="1" lang="ja-JP" altLang="en-US"/>
          </a:p>
        </p:txBody>
      </p:sp>
    </p:spTree>
    <p:extLst>
      <p:ext uri="{BB962C8B-B14F-4D97-AF65-F5344CB8AC3E}">
        <p14:creationId xmlns:p14="http://schemas.microsoft.com/office/powerpoint/2010/main" val="590504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7C4A861-7737-4ED2-A360-299FA7AC72CD}" type="datetimeFigureOut">
              <a:rPr kumimoji="1" lang="ja-JP" altLang="en-US" smtClean="0"/>
              <a:t>2022/9/16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95F6E2D-32F1-44AF-A948-221A90ABF82D}" type="slidenum">
              <a:rPr kumimoji="1" lang="ja-JP" altLang="en-US" smtClean="0"/>
              <a:t>‹#›</a:t>
            </a:fld>
            <a:endParaRPr kumimoji="1" lang="ja-JP" altLang="en-US"/>
          </a:p>
        </p:txBody>
      </p:sp>
    </p:spTree>
    <p:extLst>
      <p:ext uri="{BB962C8B-B14F-4D97-AF65-F5344CB8AC3E}">
        <p14:creationId xmlns:p14="http://schemas.microsoft.com/office/powerpoint/2010/main" val="442493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7C4A861-7737-4ED2-A360-299FA7AC72CD}" type="datetimeFigureOut">
              <a:rPr kumimoji="1" lang="ja-JP" altLang="en-US" smtClean="0"/>
              <a:t>2022/9/16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95F6E2D-32F1-44AF-A948-221A90ABF82D}" type="slidenum">
              <a:rPr kumimoji="1" lang="ja-JP" altLang="en-US" smtClean="0"/>
              <a:t>‹#›</a:t>
            </a:fld>
            <a:endParaRPr kumimoji="1" lang="ja-JP" altLang="en-US"/>
          </a:p>
        </p:txBody>
      </p:sp>
    </p:spTree>
    <p:extLst>
      <p:ext uri="{BB962C8B-B14F-4D97-AF65-F5344CB8AC3E}">
        <p14:creationId xmlns:p14="http://schemas.microsoft.com/office/powerpoint/2010/main" val="370320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4A861-7737-4ED2-A360-299FA7AC72CD}" type="datetimeFigureOut">
              <a:rPr kumimoji="1" lang="ja-JP" altLang="en-US" smtClean="0"/>
              <a:t>2022/9/16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95F6E2D-32F1-44AF-A948-221A90ABF82D}" type="slidenum">
              <a:rPr kumimoji="1" lang="ja-JP" altLang="en-US" smtClean="0"/>
              <a:t>‹#›</a:t>
            </a:fld>
            <a:endParaRPr kumimoji="1" lang="ja-JP" altLang="en-US"/>
          </a:p>
        </p:txBody>
      </p:sp>
    </p:spTree>
    <p:extLst>
      <p:ext uri="{BB962C8B-B14F-4D97-AF65-F5344CB8AC3E}">
        <p14:creationId xmlns:p14="http://schemas.microsoft.com/office/powerpoint/2010/main" val="472184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C4A861-7737-4ED2-A360-299FA7AC72CD}" type="datetimeFigureOut">
              <a:rPr kumimoji="1" lang="ja-JP" altLang="en-US" smtClean="0"/>
              <a:t>2022/9/16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95F6E2D-32F1-44AF-A948-221A90ABF82D}" type="slidenum">
              <a:rPr kumimoji="1" lang="ja-JP" altLang="en-US" smtClean="0"/>
              <a:t>‹#›</a:t>
            </a:fld>
            <a:endParaRPr kumimoji="1" lang="ja-JP" altLang="en-US"/>
          </a:p>
        </p:txBody>
      </p:sp>
    </p:spTree>
    <p:extLst>
      <p:ext uri="{BB962C8B-B14F-4D97-AF65-F5344CB8AC3E}">
        <p14:creationId xmlns:p14="http://schemas.microsoft.com/office/powerpoint/2010/main" val="1371387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C4A861-7737-4ED2-A360-299FA7AC72CD}" type="datetimeFigureOut">
              <a:rPr kumimoji="1" lang="ja-JP" altLang="en-US" smtClean="0"/>
              <a:t>2022/9/16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95F6E2D-32F1-44AF-A948-221A90ABF82D}" type="slidenum">
              <a:rPr kumimoji="1" lang="ja-JP" altLang="en-US" smtClean="0"/>
              <a:t>‹#›</a:t>
            </a:fld>
            <a:endParaRPr kumimoji="1" lang="ja-JP" altLang="en-US"/>
          </a:p>
        </p:txBody>
      </p:sp>
    </p:spTree>
    <p:extLst>
      <p:ext uri="{BB962C8B-B14F-4D97-AF65-F5344CB8AC3E}">
        <p14:creationId xmlns:p14="http://schemas.microsoft.com/office/powerpoint/2010/main" val="452846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C4A861-7737-4ED2-A360-299FA7AC72CD}" type="datetimeFigureOut">
              <a:rPr kumimoji="1" lang="ja-JP" altLang="en-US" smtClean="0"/>
              <a:t>2022/9/16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5F6E2D-32F1-44AF-A948-221A90ABF82D}" type="slidenum">
              <a:rPr kumimoji="1" lang="ja-JP" altLang="en-US" smtClean="0"/>
              <a:t>‹#›</a:t>
            </a:fld>
            <a:endParaRPr kumimoji="1" lang="ja-JP" altLang="en-US"/>
          </a:p>
        </p:txBody>
      </p:sp>
    </p:spTree>
    <p:extLst>
      <p:ext uri="{BB962C8B-B14F-4D97-AF65-F5344CB8AC3E}">
        <p14:creationId xmlns:p14="http://schemas.microsoft.com/office/powerpoint/2010/main" val="34514121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5DE56C-0A8B-4F8C-8CB0-32E783FAEA2D}"/>
              </a:ext>
            </a:extLst>
          </p:cNvPr>
          <p:cNvSpPr>
            <a:spLocks noGrp="1"/>
          </p:cNvSpPr>
          <p:nvPr>
            <p:ph type="ctrTitle"/>
          </p:nvPr>
        </p:nvSpPr>
        <p:spPr>
          <a:xfrm>
            <a:off x="685800" y="1122363"/>
            <a:ext cx="7772400" cy="1737607"/>
          </a:xfrm>
        </p:spPr>
        <p:txBody>
          <a:bodyPr>
            <a:normAutofit/>
          </a:bodyPr>
          <a:lstStyle/>
          <a:p>
            <a:r>
              <a:rPr lang="ja-JP" altLang="en-US" sz="4800" dirty="0"/>
              <a:t>町会・自治会と</a:t>
            </a:r>
            <a:br>
              <a:rPr lang="en-US" altLang="ja-JP" sz="4800" dirty="0"/>
            </a:br>
            <a:r>
              <a:rPr lang="ja-JP" altLang="en-US" sz="4800" dirty="0"/>
              <a:t>マンション管理組合</a:t>
            </a:r>
          </a:p>
        </p:txBody>
      </p:sp>
      <p:sp>
        <p:nvSpPr>
          <p:cNvPr id="3" name="字幕 2">
            <a:extLst>
              <a:ext uri="{FF2B5EF4-FFF2-40B4-BE49-F238E27FC236}">
                <a16:creationId xmlns:a16="http://schemas.microsoft.com/office/drawing/2014/main" id="{4F1FC111-BC72-452A-9EE9-B5E3A295C991}"/>
              </a:ext>
            </a:extLst>
          </p:cNvPr>
          <p:cNvSpPr>
            <a:spLocks noGrp="1"/>
          </p:cNvSpPr>
          <p:nvPr>
            <p:ph type="subTitle" idx="1"/>
          </p:nvPr>
        </p:nvSpPr>
        <p:spPr>
          <a:xfrm>
            <a:off x="1143000" y="4079875"/>
            <a:ext cx="6858000" cy="1655762"/>
          </a:xfrm>
        </p:spPr>
        <p:txBody>
          <a:bodyPr/>
          <a:lstStyle/>
          <a:p>
            <a:r>
              <a:rPr lang="ja-JP" altLang="en-US" dirty="0"/>
              <a:t>２０２２年９月１６日</a:t>
            </a:r>
            <a:endParaRPr lang="en-US" altLang="ja-JP" dirty="0"/>
          </a:p>
          <a:p>
            <a:endParaRPr lang="en-US" altLang="ja-JP" dirty="0"/>
          </a:p>
          <a:p>
            <a:r>
              <a:rPr lang="ja-JP" altLang="en-US" dirty="0"/>
              <a:t>上坂洋文</a:t>
            </a:r>
          </a:p>
        </p:txBody>
      </p:sp>
    </p:spTree>
    <p:extLst>
      <p:ext uri="{BB962C8B-B14F-4D97-AF65-F5344CB8AC3E}">
        <p14:creationId xmlns:p14="http://schemas.microsoft.com/office/powerpoint/2010/main" val="161578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EC547038-C271-46D5-9FF9-CBA1C696B511}"/>
              </a:ext>
            </a:extLst>
          </p:cNvPr>
          <p:cNvSpPr/>
          <p:nvPr/>
        </p:nvSpPr>
        <p:spPr>
          <a:xfrm>
            <a:off x="681134" y="492946"/>
            <a:ext cx="7781732" cy="542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住民の命を守るため、災害時に管理組合の協力を得る必要がある</a:t>
            </a:r>
          </a:p>
        </p:txBody>
      </p:sp>
      <p:sp>
        <p:nvSpPr>
          <p:cNvPr id="4" name="テキスト ボックス 3">
            <a:extLst>
              <a:ext uri="{FF2B5EF4-FFF2-40B4-BE49-F238E27FC236}">
                <a16:creationId xmlns:a16="http://schemas.microsoft.com/office/drawing/2014/main" id="{4A0E7B0F-3D46-4CA8-8896-2401DBC850C6}"/>
              </a:ext>
            </a:extLst>
          </p:cNvPr>
          <p:cNvSpPr txBox="1"/>
          <p:nvPr/>
        </p:nvSpPr>
        <p:spPr>
          <a:xfrm>
            <a:off x="681134" y="1548882"/>
            <a:ext cx="7781732" cy="3046988"/>
          </a:xfrm>
          <a:prstGeom prst="rect">
            <a:avLst/>
          </a:prstGeom>
          <a:noFill/>
        </p:spPr>
        <p:txBody>
          <a:bodyPr wrap="square" rtlCol="0">
            <a:spAutoFit/>
          </a:bodyPr>
          <a:lstStyle/>
          <a:p>
            <a:r>
              <a:rPr kumimoji="1" lang="ja-JP" altLang="en-US" sz="1600" dirty="0"/>
              <a:t>案）</a:t>
            </a:r>
            <a:endParaRPr kumimoji="1" lang="en-US" altLang="ja-JP" sz="1600" dirty="0"/>
          </a:p>
          <a:p>
            <a:r>
              <a:rPr kumimoji="1" lang="ja-JP" altLang="en-US" sz="1600" dirty="0"/>
              <a:t>管理組合に個別に強い要請を行う</a:t>
            </a:r>
            <a:endParaRPr kumimoji="1" lang="en-US" altLang="ja-JP" sz="1600"/>
          </a:p>
          <a:p>
            <a:r>
              <a:rPr kumimoji="1" lang="ja-JP" altLang="en-US" sz="1600"/>
              <a:t>要介護者</a:t>
            </a:r>
            <a:r>
              <a:rPr kumimoji="1" lang="ja-JP" altLang="en-US" sz="1600" dirty="0"/>
              <a:t>リストの提供は要検討（民生委員、災害協力隊には提供済）</a:t>
            </a:r>
            <a:endParaRPr kumimoji="1" lang="en-US" altLang="ja-JP" sz="1600" dirty="0"/>
          </a:p>
          <a:p>
            <a:r>
              <a:rPr kumimoji="1" lang="ja-JP" altLang="en-US" sz="1600" dirty="0"/>
              <a:t>避難の不要なマンションを除き、</a:t>
            </a:r>
            <a:endParaRPr kumimoji="1" lang="en-US" altLang="ja-JP" sz="1600" dirty="0"/>
          </a:p>
          <a:p>
            <a:r>
              <a:rPr kumimoji="1" lang="ja-JP" altLang="en-US" sz="1600" dirty="0"/>
              <a:t>身障者・高齢者（車いす）の避難は公助は無理、自助も難しいため共助がベスト</a:t>
            </a:r>
            <a:endParaRPr kumimoji="1" lang="en-US" altLang="ja-JP" sz="1600" dirty="0"/>
          </a:p>
          <a:p>
            <a:r>
              <a:rPr kumimoji="1" lang="ja-JP" altLang="en-US" sz="1600" dirty="0"/>
              <a:t>民生委員、災害協力隊で対象者すべての避難をサポートするのは困難</a:t>
            </a:r>
            <a:endParaRPr kumimoji="1" lang="en-US" altLang="ja-JP" sz="1600" dirty="0"/>
          </a:p>
          <a:p>
            <a:r>
              <a:rPr kumimoji="1" lang="ja-JP" altLang="en-US" sz="1600" dirty="0"/>
              <a:t>避難訓練が必要、避難用ツールも必要（購入助成を検討）</a:t>
            </a:r>
            <a:endParaRPr kumimoji="1" lang="en-US" altLang="ja-JP" sz="1600" dirty="0"/>
          </a:p>
          <a:p>
            <a:r>
              <a:rPr kumimoji="1" lang="ja-JP" altLang="en-US" sz="1600" dirty="0"/>
              <a:t>命の問題なので、本人の希望を聞く必要はないはず？</a:t>
            </a:r>
            <a:endParaRPr kumimoji="1" lang="en-US" altLang="ja-JP" sz="1600" dirty="0"/>
          </a:p>
          <a:p>
            <a:r>
              <a:rPr kumimoji="1" lang="ja-JP" altLang="en-US" sz="1600" dirty="0"/>
              <a:t>災害協力隊に要請？している居住者全員の安否確認は不要ではないか</a:t>
            </a:r>
            <a:endParaRPr kumimoji="1" lang="en-US" altLang="ja-JP" sz="1600" dirty="0"/>
          </a:p>
          <a:p>
            <a:r>
              <a:rPr kumimoji="1" lang="en-US" altLang="ja-JP" sz="1600" dirty="0"/>
              <a:t>※</a:t>
            </a:r>
            <a:r>
              <a:rPr kumimoji="1" lang="ja-JP" altLang="en-US" sz="1600" dirty="0"/>
              <a:t>マンションの管理組合、管理会社といえども正確な居住者の名簿は有していない・・・名簿は自治体にしか無い、命を守るためには住民票情報の提供を限定的に</a:t>
            </a:r>
            <a:endParaRPr kumimoji="1" lang="en-US" altLang="ja-JP" sz="1600" dirty="0"/>
          </a:p>
          <a:p>
            <a:r>
              <a:rPr kumimoji="1" lang="ja-JP" altLang="en-US" sz="1600" dirty="0"/>
              <a:t>　　　　検討すべき</a:t>
            </a:r>
            <a:endParaRPr kumimoji="1" lang="en-US" altLang="ja-JP" sz="1600" dirty="0"/>
          </a:p>
        </p:txBody>
      </p:sp>
      <p:sp>
        <p:nvSpPr>
          <p:cNvPr id="6" name="テキスト ボックス 5">
            <a:extLst>
              <a:ext uri="{FF2B5EF4-FFF2-40B4-BE49-F238E27FC236}">
                <a16:creationId xmlns:a16="http://schemas.microsoft.com/office/drawing/2014/main" id="{641827EB-4D75-4928-9714-AEF4D3C078F1}"/>
              </a:ext>
            </a:extLst>
          </p:cNvPr>
          <p:cNvSpPr txBox="1"/>
          <p:nvPr/>
        </p:nvSpPr>
        <p:spPr>
          <a:xfrm>
            <a:off x="261257" y="588983"/>
            <a:ext cx="419876" cy="369332"/>
          </a:xfrm>
          <a:prstGeom prst="rect">
            <a:avLst/>
          </a:prstGeom>
          <a:noFill/>
        </p:spPr>
        <p:txBody>
          <a:bodyPr wrap="square" rtlCol="0">
            <a:spAutoFit/>
          </a:bodyPr>
          <a:lstStyle/>
          <a:p>
            <a:r>
              <a:rPr kumimoji="1" lang="ja-JP" altLang="en-US" dirty="0"/>
              <a:t>③</a:t>
            </a:r>
          </a:p>
        </p:txBody>
      </p:sp>
      <p:sp>
        <p:nvSpPr>
          <p:cNvPr id="5" name="テキスト ボックス 4">
            <a:extLst>
              <a:ext uri="{FF2B5EF4-FFF2-40B4-BE49-F238E27FC236}">
                <a16:creationId xmlns:a16="http://schemas.microsoft.com/office/drawing/2014/main" id="{94577914-8CB1-5EC4-CAA0-E0D26E49B161}"/>
              </a:ext>
            </a:extLst>
          </p:cNvPr>
          <p:cNvSpPr txBox="1"/>
          <p:nvPr/>
        </p:nvSpPr>
        <p:spPr>
          <a:xfrm>
            <a:off x="3237722" y="6158204"/>
            <a:ext cx="5225144" cy="646331"/>
          </a:xfrm>
          <a:prstGeom prst="rect">
            <a:avLst/>
          </a:prstGeom>
          <a:noFill/>
        </p:spPr>
        <p:txBody>
          <a:bodyPr wrap="square" rtlCol="0">
            <a:spAutoFit/>
          </a:bodyPr>
          <a:lstStyle/>
          <a:p>
            <a:r>
              <a:rPr kumimoji="1" lang="ja-JP" altLang="en-US" dirty="0"/>
              <a:t>災害時に住民の命を守るための協力要請をきっかけとして、①②を推進してはどうか</a:t>
            </a:r>
          </a:p>
        </p:txBody>
      </p:sp>
      <p:sp>
        <p:nvSpPr>
          <p:cNvPr id="9" name="正方形/長方形 8">
            <a:extLst>
              <a:ext uri="{FF2B5EF4-FFF2-40B4-BE49-F238E27FC236}">
                <a16:creationId xmlns:a16="http://schemas.microsoft.com/office/drawing/2014/main" id="{20E404E1-C721-67D8-3E36-AE1C30FF035F}"/>
              </a:ext>
            </a:extLst>
          </p:cNvPr>
          <p:cNvSpPr/>
          <p:nvPr/>
        </p:nvSpPr>
        <p:spPr>
          <a:xfrm>
            <a:off x="4941651" y="5070146"/>
            <a:ext cx="3521215" cy="51556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住民の命を守るのは行政の責任</a:t>
            </a:r>
          </a:p>
        </p:txBody>
      </p:sp>
    </p:spTree>
    <p:extLst>
      <p:ext uri="{BB962C8B-B14F-4D97-AF65-F5344CB8AC3E}">
        <p14:creationId xmlns:p14="http://schemas.microsoft.com/office/powerpoint/2010/main" val="1940646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2DAF6D3-75A6-4436-BD3F-4F9EDDBD1F56}"/>
              </a:ext>
            </a:extLst>
          </p:cNvPr>
          <p:cNvSpPr txBox="1"/>
          <p:nvPr/>
        </p:nvSpPr>
        <p:spPr>
          <a:xfrm>
            <a:off x="3132666" y="474134"/>
            <a:ext cx="2878667" cy="830997"/>
          </a:xfrm>
          <a:prstGeom prst="rect">
            <a:avLst/>
          </a:prstGeom>
          <a:noFill/>
        </p:spPr>
        <p:txBody>
          <a:bodyPr wrap="square" rtlCol="0">
            <a:spAutoFit/>
          </a:bodyPr>
          <a:lstStyle/>
          <a:p>
            <a:r>
              <a:rPr kumimoji="1" lang="ja-JP" altLang="en-US" sz="4800" dirty="0"/>
              <a:t>課題認識</a:t>
            </a:r>
          </a:p>
        </p:txBody>
      </p:sp>
      <p:sp>
        <p:nvSpPr>
          <p:cNvPr id="6" name="テキスト ボックス 5">
            <a:extLst>
              <a:ext uri="{FF2B5EF4-FFF2-40B4-BE49-F238E27FC236}">
                <a16:creationId xmlns:a16="http://schemas.microsoft.com/office/drawing/2014/main" id="{EF39E9FA-EECC-4593-B177-AD852431CCF1}"/>
              </a:ext>
            </a:extLst>
          </p:cNvPr>
          <p:cNvSpPr txBox="1"/>
          <p:nvPr/>
        </p:nvSpPr>
        <p:spPr>
          <a:xfrm>
            <a:off x="681133" y="1408923"/>
            <a:ext cx="7781732" cy="1477328"/>
          </a:xfrm>
          <a:prstGeom prst="rect">
            <a:avLst/>
          </a:prstGeom>
          <a:noFill/>
        </p:spPr>
        <p:txBody>
          <a:bodyPr wrap="square" rtlCol="0">
            <a:spAutoFit/>
          </a:bodyPr>
          <a:lstStyle/>
          <a:p>
            <a:r>
              <a:rPr kumimoji="1" lang="ja-JP" altLang="en-US" dirty="0"/>
              <a:t>有明マンション連合協議会時代に、有明のことを知ってもらおうと考え</a:t>
            </a:r>
            <a:endParaRPr kumimoji="1" lang="en-US" altLang="ja-JP" dirty="0"/>
          </a:p>
          <a:p>
            <a:r>
              <a:rPr kumimoji="1" lang="ja-JP" altLang="en-US" dirty="0"/>
              <a:t>区議全員に声掛けをし、半数近くの議員とお会いした。</a:t>
            </a:r>
            <a:endParaRPr kumimoji="1" lang="en-US" altLang="ja-JP" dirty="0"/>
          </a:p>
          <a:p>
            <a:r>
              <a:rPr kumimoji="1" lang="ja-JP" altLang="en-US" dirty="0"/>
              <a:t>自民党榎本区議から</a:t>
            </a:r>
            <a:endParaRPr kumimoji="1" lang="en-US" altLang="ja-JP" dirty="0"/>
          </a:p>
          <a:p>
            <a:r>
              <a:rPr kumimoji="1" lang="ja-JP" altLang="en-US" dirty="0"/>
              <a:t>町会・自治会の運営にマンション住民があまり関与できていない。</a:t>
            </a:r>
            <a:endParaRPr kumimoji="1" lang="en-US" altLang="ja-JP" dirty="0"/>
          </a:p>
          <a:p>
            <a:r>
              <a:rPr kumimoji="1" lang="ja-JP" altLang="en-US" dirty="0"/>
              <a:t>これは大きな問題であると言われた。</a:t>
            </a:r>
          </a:p>
        </p:txBody>
      </p:sp>
      <p:sp>
        <p:nvSpPr>
          <p:cNvPr id="7" name="正方形/長方形 6">
            <a:extLst>
              <a:ext uri="{FF2B5EF4-FFF2-40B4-BE49-F238E27FC236}">
                <a16:creationId xmlns:a16="http://schemas.microsoft.com/office/drawing/2014/main" id="{26D66870-29CB-4F7A-9FC2-D9FAC27AA9F4}"/>
              </a:ext>
            </a:extLst>
          </p:cNvPr>
          <p:cNvSpPr/>
          <p:nvPr/>
        </p:nvSpPr>
        <p:spPr>
          <a:xfrm>
            <a:off x="681134" y="3157625"/>
            <a:ext cx="7781732" cy="542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マンション住民の意見がもっと区政に生かされるようにする必要がある</a:t>
            </a:r>
          </a:p>
        </p:txBody>
      </p:sp>
      <p:sp>
        <p:nvSpPr>
          <p:cNvPr id="8" name="正方形/長方形 7">
            <a:extLst>
              <a:ext uri="{FF2B5EF4-FFF2-40B4-BE49-F238E27FC236}">
                <a16:creationId xmlns:a16="http://schemas.microsoft.com/office/drawing/2014/main" id="{151CD2BA-51B3-4A9F-B5F2-1A09CC78976D}"/>
              </a:ext>
            </a:extLst>
          </p:cNvPr>
          <p:cNvSpPr/>
          <p:nvPr/>
        </p:nvSpPr>
        <p:spPr>
          <a:xfrm>
            <a:off x="681134" y="4906327"/>
            <a:ext cx="7781732" cy="542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住民の命を守るため、災害時に管理組合の協力を得る必要がある</a:t>
            </a:r>
          </a:p>
        </p:txBody>
      </p:sp>
      <p:sp>
        <p:nvSpPr>
          <p:cNvPr id="9" name="正方形/長方形 8">
            <a:extLst>
              <a:ext uri="{FF2B5EF4-FFF2-40B4-BE49-F238E27FC236}">
                <a16:creationId xmlns:a16="http://schemas.microsoft.com/office/drawing/2014/main" id="{6609DE3D-BAFD-477B-80C7-094B961C89EE}"/>
              </a:ext>
            </a:extLst>
          </p:cNvPr>
          <p:cNvSpPr/>
          <p:nvPr/>
        </p:nvSpPr>
        <p:spPr>
          <a:xfrm>
            <a:off x="681134" y="4028097"/>
            <a:ext cx="7781732" cy="542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区の施策、開発計画をマンションの管理組合を通じて伝える機会を設ける</a:t>
            </a:r>
          </a:p>
        </p:txBody>
      </p:sp>
      <p:sp>
        <p:nvSpPr>
          <p:cNvPr id="5" name="テキスト ボックス 4">
            <a:extLst>
              <a:ext uri="{FF2B5EF4-FFF2-40B4-BE49-F238E27FC236}">
                <a16:creationId xmlns:a16="http://schemas.microsoft.com/office/drawing/2014/main" id="{75AA41C2-1120-449E-8C0B-AFA114A4646C}"/>
              </a:ext>
            </a:extLst>
          </p:cNvPr>
          <p:cNvSpPr txBox="1"/>
          <p:nvPr/>
        </p:nvSpPr>
        <p:spPr>
          <a:xfrm>
            <a:off x="261257" y="3241328"/>
            <a:ext cx="419876" cy="369332"/>
          </a:xfrm>
          <a:prstGeom prst="rect">
            <a:avLst/>
          </a:prstGeom>
          <a:noFill/>
        </p:spPr>
        <p:txBody>
          <a:bodyPr wrap="square" rtlCol="0">
            <a:spAutoFit/>
          </a:bodyPr>
          <a:lstStyle/>
          <a:p>
            <a:r>
              <a:rPr kumimoji="1" lang="ja-JP" altLang="en-US" dirty="0"/>
              <a:t>①</a:t>
            </a:r>
          </a:p>
        </p:txBody>
      </p:sp>
      <p:sp>
        <p:nvSpPr>
          <p:cNvPr id="11" name="テキスト ボックス 10">
            <a:extLst>
              <a:ext uri="{FF2B5EF4-FFF2-40B4-BE49-F238E27FC236}">
                <a16:creationId xmlns:a16="http://schemas.microsoft.com/office/drawing/2014/main" id="{47B9AD4B-8DAA-4492-B71D-B1B7597C9607}"/>
              </a:ext>
            </a:extLst>
          </p:cNvPr>
          <p:cNvSpPr txBox="1"/>
          <p:nvPr/>
        </p:nvSpPr>
        <p:spPr>
          <a:xfrm>
            <a:off x="261257" y="4117182"/>
            <a:ext cx="419876" cy="369332"/>
          </a:xfrm>
          <a:prstGeom prst="rect">
            <a:avLst/>
          </a:prstGeom>
          <a:noFill/>
        </p:spPr>
        <p:txBody>
          <a:bodyPr wrap="square" rtlCol="0">
            <a:spAutoFit/>
          </a:bodyPr>
          <a:lstStyle/>
          <a:p>
            <a:r>
              <a:rPr kumimoji="1" lang="ja-JP" altLang="en-US" dirty="0"/>
              <a:t>②</a:t>
            </a:r>
          </a:p>
        </p:txBody>
      </p:sp>
      <p:sp>
        <p:nvSpPr>
          <p:cNvPr id="12" name="テキスト ボックス 11">
            <a:extLst>
              <a:ext uri="{FF2B5EF4-FFF2-40B4-BE49-F238E27FC236}">
                <a16:creationId xmlns:a16="http://schemas.microsoft.com/office/drawing/2014/main" id="{07BFC250-34F6-4F26-843F-9E1B2FBA78B1}"/>
              </a:ext>
            </a:extLst>
          </p:cNvPr>
          <p:cNvSpPr txBox="1"/>
          <p:nvPr/>
        </p:nvSpPr>
        <p:spPr>
          <a:xfrm>
            <a:off x="261257" y="4993036"/>
            <a:ext cx="419876" cy="369332"/>
          </a:xfrm>
          <a:prstGeom prst="rect">
            <a:avLst/>
          </a:prstGeom>
          <a:noFill/>
        </p:spPr>
        <p:txBody>
          <a:bodyPr wrap="square" rtlCol="0">
            <a:spAutoFit/>
          </a:bodyPr>
          <a:lstStyle/>
          <a:p>
            <a:r>
              <a:rPr kumimoji="1" lang="ja-JP" altLang="en-US" dirty="0"/>
              <a:t>③</a:t>
            </a:r>
          </a:p>
        </p:txBody>
      </p:sp>
    </p:spTree>
    <p:extLst>
      <p:ext uri="{BB962C8B-B14F-4D97-AF65-F5344CB8AC3E}">
        <p14:creationId xmlns:p14="http://schemas.microsoft.com/office/powerpoint/2010/main" val="4135306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C5DD485-41FE-4511-A7E0-E4B333F17F40}"/>
              </a:ext>
            </a:extLst>
          </p:cNvPr>
          <p:cNvSpPr txBox="1"/>
          <p:nvPr/>
        </p:nvSpPr>
        <p:spPr>
          <a:xfrm>
            <a:off x="1567543" y="485192"/>
            <a:ext cx="6008913" cy="369332"/>
          </a:xfrm>
          <a:prstGeom prst="rect">
            <a:avLst/>
          </a:prstGeom>
          <a:noFill/>
        </p:spPr>
        <p:txBody>
          <a:bodyPr wrap="square" rtlCol="0">
            <a:spAutoFit/>
          </a:bodyPr>
          <a:lstStyle/>
          <a:p>
            <a:r>
              <a:rPr kumimoji="1" lang="ja-JP" altLang="en-US" dirty="0"/>
              <a:t>町会・自治会とは何か</a:t>
            </a:r>
            <a:r>
              <a:rPr kumimoji="1" lang="ja-JP" altLang="en-US" sz="1200" dirty="0"/>
              <a:t>（江東区町会・自治会活動支援ハンドブックより）</a:t>
            </a:r>
          </a:p>
        </p:txBody>
      </p:sp>
      <p:sp>
        <p:nvSpPr>
          <p:cNvPr id="3" name="テキスト ボックス 2">
            <a:extLst>
              <a:ext uri="{FF2B5EF4-FFF2-40B4-BE49-F238E27FC236}">
                <a16:creationId xmlns:a16="http://schemas.microsoft.com/office/drawing/2014/main" id="{7A2315FB-8DD1-4297-B263-E49A15C8707D}"/>
              </a:ext>
            </a:extLst>
          </p:cNvPr>
          <p:cNvSpPr txBox="1"/>
          <p:nvPr/>
        </p:nvSpPr>
        <p:spPr>
          <a:xfrm>
            <a:off x="718456" y="1166327"/>
            <a:ext cx="7604449" cy="2308324"/>
          </a:xfrm>
          <a:prstGeom prst="rect">
            <a:avLst/>
          </a:prstGeom>
          <a:noFill/>
        </p:spPr>
        <p:txBody>
          <a:bodyPr wrap="square" rtlCol="0">
            <a:spAutoFit/>
          </a:bodyPr>
          <a:lstStyle/>
          <a:p>
            <a:r>
              <a:rPr kumimoji="1" lang="ja-JP" altLang="en-US" dirty="0"/>
              <a:t>町会・自治会とは地域に住む人々が地域を良くするために、互いに親睦</a:t>
            </a:r>
          </a:p>
          <a:p>
            <a:r>
              <a:rPr kumimoji="1" lang="ja-JP" altLang="en-US" dirty="0"/>
              <a:t>を深めつつ、助け合い、協力し合う団体です。</a:t>
            </a:r>
            <a:endParaRPr kumimoji="1" lang="en-US" altLang="ja-JP" dirty="0"/>
          </a:p>
          <a:p>
            <a:r>
              <a:rPr kumimoji="1" lang="ja-JP" altLang="en-US" dirty="0"/>
              <a:t>町会・自治会は、これまで地域コミュニティの中心として、様々な活動を通して、地域の結束力を高める重要な役割を果たしてきました。</a:t>
            </a:r>
            <a:endParaRPr kumimoji="1" lang="en-US" altLang="ja-JP" dirty="0"/>
          </a:p>
          <a:p>
            <a:r>
              <a:rPr kumimoji="1" lang="ja-JP" altLang="en-US" dirty="0"/>
              <a:t>しかし、近年ではライフスタイルの多様化や高齢化等により社会構造が</a:t>
            </a:r>
          </a:p>
          <a:p>
            <a:r>
              <a:rPr kumimoji="1" lang="ja-JP" altLang="en-US" dirty="0"/>
              <a:t>変化するとともに、町会・自治会も加入率の低下、役員の高齢化、活動</a:t>
            </a:r>
          </a:p>
          <a:p>
            <a:r>
              <a:rPr kumimoji="1" lang="ja-JP" altLang="en-US" dirty="0"/>
              <a:t>の担い手不足といった問題が生じており、組織の活性化が求められてい</a:t>
            </a:r>
          </a:p>
          <a:p>
            <a:r>
              <a:rPr kumimoji="1" lang="ja-JP" altLang="en-US" dirty="0"/>
              <a:t>ます。</a:t>
            </a:r>
          </a:p>
        </p:txBody>
      </p:sp>
      <p:sp>
        <p:nvSpPr>
          <p:cNvPr id="4" name="テキスト ボックス 3">
            <a:extLst>
              <a:ext uri="{FF2B5EF4-FFF2-40B4-BE49-F238E27FC236}">
                <a16:creationId xmlns:a16="http://schemas.microsoft.com/office/drawing/2014/main" id="{FE5B8D8A-9F40-4DF0-8E06-330F7A71F664}"/>
              </a:ext>
            </a:extLst>
          </p:cNvPr>
          <p:cNvSpPr txBox="1"/>
          <p:nvPr/>
        </p:nvSpPr>
        <p:spPr>
          <a:xfrm>
            <a:off x="718455" y="3707364"/>
            <a:ext cx="7604449" cy="923330"/>
          </a:xfrm>
          <a:prstGeom prst="rect">
            <a:avLst/>
          </a:prstGeom>
          <a:noFill/>
        </p:spPr>
        <p:txBody>
          <a:bodyPr wrap="square" rtlCol="0">
            <a:spAutoFit/>
          </a:bodyPr>
          <a:lstStyle/>
          <a:p>
            <a:r>
              <a:rPr kumimoji="1" lang="ja-JP" altLang="en-US" dirty="0"/>
              <a:t>江東区の加入率は</a:t>
            </a:r>
            <a:r>
              <a:rPr kumimoji="1" lang="en-US" altLang="ja-JP" dirty="0"/>
              <a:t>57.9%</a:t>
            </a:r>
          </a:p>
          <a:p>
            <a:r>
              <a:rPr kumimoji="1" lang="ja-JP" altLang="en-US" dirty="0"/>
              <a:t>南部地域の大規模マンション建設を主要因とする総世帯数の増加が加入率の低下を招いている（会員になるかどうかは任意）</a:t>
            </a:r>
          </a:p>
        </p:txBody>
      </p:sp>
      <p:sp>
        <p:nvSpPr>
          <p:cNvPr id="6" name="テキスト ボックス 5">
            <a:extLst>
              <a:ext uri="{FF2B5EF4-FFF2-40B4-BE49-F238E27FC236}">
                <a16:creationId xmlns:a16="http://schemas.microsoft.com/office/drawing/2014/main" id="{2D41C2FE-4BF0-45FA-B332-67EFC4194D0B}"/>
              </a:ext>
            </a:extLst>
          </p:cNvPr>
          <p:cNvSpPr txBox="1"/>
          <p:nvPr/>
        </p:nvSpPr>
        <p:spPr>
          <a:xfrm>
            <a:off x="718455" y="5007429"/>
            <a:ext cx="7604449" cy="1477328"/>
          </a:xfrm>
          <a:prstGeom prst="rect">
            <a:avLst/>
          </a:prstGeom>
          <a:noFill/>
        </p:spPr>
        <p:txBody>
          <a:bodyPr wrap="square" rtlCol="0">
            <a:spAutoFit/>
          </a:bodyPr>
          <a:lstStyle/>
          <a:p>
            <a:r>
              <a:rPr kumimoji="1" lang="ja-JP" altLang="en-US" dirty="0"/>
              <a:t>規則では役員は選挙で選ばれることになっているが、選挙をせずに、役員が事実上固定化されているケースが多いと推定される。</a:t>
            </a:r>
            <a:endParaRPr kumimoji="1" lang="en-US" altLang="ja-JP" dirty="0"/>
          </a:p>
          <a:p>
            <a:r>
              <a:rPr kumimoji="1" lang="ja-JP" altLang="en-US"/>
              <a:t>江東区では町会</a:t>
            </a:r>
            <a:r>
              <a:rPr kumimoji="1" lang="ja-JP" altLang="en-US" dirty="0"/>
              <a:t>役員への説明・相談を行っているものの、住民の声を聞く機会はほとんどない。町会長から住民への情報共有の機会はほとんどなく、正式な住民説明会による決まった後の説明があるのみ。</a:t>
            </a:r>
          </a:p>
        </p:txBody>
      </p:sp>
    </p:spTree>
    <p:extLst>
      <p:ext uri="{BB962C8B-B14F-4D97-AF65-F5344CB8AC3E}">
        <p14:creationId xmlns:p14="http://schemas.microsoft.com/office/powerpoint/2010/main" val="3448462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28B9C41-0702-4F60-A40B-50E2D44156B7}"/>
              </a:ext>
            </a:extLst>
          </p:cNvPr>
          <p:cNvSpPr txBox="1"/>
          <p:nvPr/>
        </p:nvSpPr>
        <p:spPr>
          <a:xfrm>
            <a:off x="1712168" y="375170"/>
            <a:ext cx="5589036" cy="369332"/>
          </a:xfrm>
          <a:prstGeom prst="rect">
            <a:avLst/>
          </a:prstGeom>
          <a:noFill/>
        </p:spPr>
        <p:txBody>
          <a:bodyPr wrap="square" rtlCol="0">
            <a:spAutoFit/>
          </a:bodyPr>
          <a:lstStyle/>
          <a:p>
            <a:r>
              <a:rPr kumimoji="1" lang="ja-JP" altLang="en-US" dirty="0"/>
              <a:t>マンションの管理組合ができること、できないこと</a:t>
            </a:r>
          </a:p>
        </p:txBody>
      </p:sp>
      <p:sp>
        <p:nvSpPr>
          <p:cNvPr id="5" name="テキスト ボックス 4">
            <a:extLst>
              <a:ext uri="{FF2B5EF4-FFF2-40B4-BE49-F238E27FC236}">
                <a16:creationId xmlns:a16="http://schemas.microsoft.com/office/drawing/2014/main" id="{63CDB320-21D9-4B34-92DA-FD400A990F95}"/>
              </a:ext>
            </a:extLst>
          </p:cNvPr>
          <p:cNvSpPr txBox="1"/>
          <p:nvPr/>
        </p:nvSpPr>
        <p:spPr>
          <a:xfrm>
            <a:off x="401216" y="1047891"/>
            <a:ext cx="8341568" cy="3416320"/>
          </a:xfrm>
          <a:prstGeom prst="rect">
            <a:avLst/>
          </a:prstGeom>
          <a:noFill/>
        </p:spPr>
        <p:txBody>
          <a:bodyPr wrap="square" rtlCol="0">
            <a:spAutoFit/>
          </a:bodyPr>
          <a:lstStyle/>
          <a:p>
            <a:r>
              <a:rPr kumimoji="1" lang="ja-JP" altLang="en-US" dirty="0"/>
              <a:t>マンション標準管理規約（単棟型）より</a:t>
            </a:r>
            <a:endParaRPr kumimoji="1" lang="en-US" altLang="ja-JP" dirty="0"/>
          </a:p>
          <a:p>
            <a:r>
              <a:rPr kumimoji="1" lang="ja-JP" altLang="en-US" dirty="0"/>
              <a:t>（管理費） </a:t>
            </a:r>
          </a:p>
          <a:p>
            <a:r>
              <a:rPr kumimoji="1" lang="ja-JP" altLang="en-US" dirty="0"/>
              <a:t>第２７条 管理費は、次の各号に掲げる通常の管理に要する経費に充当する。 </a:t>
            </a:r>
          </a:p>
          <a:p>
            <a:r>
              <a:rPr kumimoji="1" lang="ja-JP" altLang="en-US" dirty="0"/>
              <a:t>十 　地域コミュニティにも配慮した居住者間のコミュニティ形成に要する費用 </a:t>
            </a:r>
            <a:endParaRPr kumimoji="1" lang="en-US" altLang="ja-JP" dirty="0"/>
          </a:p>
          <a:p>
            <a:endParaRPr kumimoji="1" lang="en-US" altLang="ja-JP" dirty="0"/>
          </a:p>
          <a:p>
            <a:r>
              <a:rPr kumimoji="1" lang="ja-JP" altLang="en-US" dirty="0"/>
              <a:t>（業務） </a:t>
            </a:r>
          </a:p>
          <a:p>
            <a:r>
              <a:rPr kumimoji="1" lang="ja-JP" altLang="en-US" dirty="0"/>
              <a:t>第３２条 管理組合は、次の各号に掲げる業務を行う。 </a:t>
            </a:r>
          </a:p>
          <a:p>
            <a:r>
              <a:rPr kumimoji="1" lang="ja-JP" altLang="en-US" dirty="0"/>
              <a:t>十一 　官公署、町内会等との渉外業務 </a:t>
            </a:r>
          </a:p>
          <a:p>
            <a:r>
              <a:rPr kumimoji="1" lang="ja-JP" altLang="en-US" dirty="0"/>
              <a:t>十二 　風紀、秩序及び安全の維持に関する業務 </a:t>
            </a:r>
          </a:p>
          <a:p>
            <a:r>
              <a:rPr kumimoji="1" lang="ja-JP" altLang="en-US" dirty="0"/>
              <a:t>十三 　防災に関する業務 </a:t>
            </a:r>
          </a:p>
          <a:p>
            <a:r>
              <a:rPr kumimoji="1" lang="ja-JP" altLang="en-US" dirty="0"/>
              <a:t>十四 　広報及び連絡業務 </a:t>
            </a:r>
          </a:p>
          <a:p>
            <a:r>
              <a:rPr kumimoji="1" lang="ja-JP" altLang="en-US" dirty="0"/>
              <a:t>十五 　地域コミュニティにも配慮した居住者間のコミュニティ形成 </a:t>
            </a:r>
          </a:p>
        </p:txBody>
      </p:sp>
      <p:sp>
        <p:nvSpPr>
          <p:cNvPr id="6" name="矢印: 下 5">
            <a:extLst>
              <a:ext uri="{FF2B5EF4-FFF2-40B4-BE49-F238E27FC236}">
                <a16:creationId xmlns:a16="http://schemas.microsoft.com/office/drawing/2014/main" id="{100FC4B6-041B-43BE-B329-4F45851F91FA}"/>
              </a:ext>
            </a:extLst>
          </p:cNvPr>
          <p:cNvSpPr/>
          <p:nvPr/>
        </p:nvSpPr>
        <p:spPr>
          <a:xfrm>
            <a:off x="4110135" y="4597416"/>
            <a:ext cx="793102" cy="8304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28F84281-874E-4387-89E4-4FA4F0BD8651}"/>
              </a:ext>
            </a:extLst>
          </p:cNvPr>
          <p:cNvSpPr/>
          <p:nvPr/>
        </p:nvSpPr>
        <p:spPr>
          <a:xfrm>
            <a:off x="774441" y="5694251"/>
            <a:ext cx="7464490" cy="5012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いわゆる自治会業務はマンション管理組合でもできるし、やっている</a:t>
            </a:r>
          </a:p>
        </p:txBody>
      </p:sp>
    </p:spTree>
    <p:extLst>
      <p:ext uri="{BB962C8B-B14F-4D97-AF65-F5344CB8AC3E}">
        <p14:creationId xmlns:p14="http://schemas.microsoft.com/office/powerpoint/2010/main" val="2111250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3065FAA-B8AC-4680-9E26-536EB859D0F1}"/>
              </a:ext>
            </a:extLst>
          </p:cNvPr>
          <p:cNvSpPr txBox="1"/>
          <p:nvPr/>
        </p:nvSpPr>
        <p:spPr>
          <a:xfrm>
            <a:off x="578494" y="444759"/>
            <a:ext cx="7604449" cy="1477328"/>
          </a:xfrm>
          <a:prstGeom prst="rect">
            <a:avLst/>
          </a:prstGeom>
          <a:noFill/>
        </p:spPr>
        <p:txBody>
          <a:bodyPr wrap="square" rtlCol="0">
            <a:spAutoFit/>
          </a:bodyPr>
          <a:lstStyle/>
          <a:p>
            <a:r>
              <a:rPr kumimoji="1" lang="ja-JP" altLang="en-US" dirty="0"/>
              <a:t>自治会費・町会費の徴収は自治会の設立条件ではない。</a:t>
            </a:r>
            <a:endParaRPr kumimoji="1" lang="en-US" altLang="ja-JP" dirty="0"/>
          </a:p>
          <a:p>
            <a:r>
              <a:rPr kumimoji="1" lang="ja-JP" altLang="en-US" dirty="0"/>
              <a:t>有明マンション連合自治会では、マンション管理組合が合計</a:t>
            </a:r>
            <a:r>
              <a:rPr kumimoji="1" lang="en-US" altLang="ja-JP" dirty="0"/>
              <a:t>15</a:t>
            </a:r>
            <a:r>
              <a:rPr kumimoji="1" lang="ja-JP" altLang="en-US" dirty="0"/>
              <a:t>万円拠出</a:t>
            </a:r>
            <a:endParaRPr kumimoji="1" lang="en-US" altLang="ja-JP" dirty="0"/>
          </a:p>
          <a:p>
            <a:r>
              <a:rPr kumimoji="1" lang="ja-JP" altLang="en-US" dirty="0"/>
              <a:t>江東区では事務委託料を会員割</a:t>
            </a:r>
            <a:r>
              <a:rPr kumimoji="1" lang="en-US" altLang="ja-JP" dirty="0"/>
              <a:t>300</a:t>
            </a:r>
            <a:r>
              <a:rPr kumimoji="1" lang="ja-JP" altLang="en-US" dirty="0"/>
              <a:t>円</a:t>
            </a:r>
            <a:r>
              <a:rPr kumimoji="1" lang="en-US" altLang="ja-JP" dirty="0"/>
              <a:t>×</a:t>
            </a:r>
            <a:r>
              <a:rPr kumimoji="1" lang="ja-JP" altLang="en-US" dirty="0"/>
              <a:t>会員世帯数</a:t>
            </a:r>
            <a:endParaRPr kumimoji="1" lang="en-US" altLang="ja-JP" dirty="0"/>
          </a:p>
          <a:p>
            <a:r>
              <a:rPr kumimoji="1" lang="ja-JP" altLang="en-US" dirty="0"/>
              <a:t>　　　　　　　　　　＋均等割</a:t>
            </a:r>
            <a:r>
              <a:rPr kumimoji="1" lang="en-US" altLang="ja-JP" dirty="0"/>
              <a:t>12</a:t>
            </a:r>
            <a:r>
              <a:rPr kumimoji="1" lang="ja-JP" altLang="en-US" dirty="0"/>
              <a:t>万円から</a:t>
            </a:r>
            <a:r>
              <a:rPr kumimoji="1" lang="en-US" altLang="ja-JP" dirty="0"/>
              <a:t>15.5</a:t>
            </a:r>
            <a:r>
              <a:rPr kumimoji="1" lang="ja-JP" altLang="en-US" dirty="0"/>
              <a:t>万円としている</a:t>
            </a:r>
            <a:endParaRPr kumimoji="1" lang="en-US" altLang="ja-JP" dirty="0"/>
          </a:p>
          <a:p>
            <a:r>
              <a:rPr kumimoji="1" lang="ja-JP" altLang="en-US" dirty="0"/>
              <a:t>個人の会費は無料でも可</a:t>
            </a:r>
            <a:endParaRPr kumimoji="1" lang="en-US" altLang="ja-JP" dirty="0"/>
          </a:p>
        </p:txBody>
      </p:sp>
      <p:sp>
        <p:nvSpPr>
          <p:cNvPr id="5" name="テキスト ボックス 4">
            <a:extLst>
              <a:ext uri="{FF2B5EF4-FFF2-40B4-BE49-F238E27FC236}">
                <a16:creationId xmlns:a16="http://schemas.microsoft.com/office/drawing/2014/main" id="{F3A7B3BE-8C50-4192-BF41-9226BC7B6505}"/>
              </a:ext>
            </a:extLst>
          </p:cNvPr>
          <p:cNvSpPr txBox="1"/>
          <p:nvPr/>
        </p:nvSpPr>
        <p:spPr>
          <a:xfrm>
            <a:off x="578493" y="2023045"/>
            <a:ext cx="7604449" cy="4462760"/>
          </a:xfrm>
          <a:prstGeom prst="rect">
            <a:avLst/>
          </a:prstGeom>
          <a:noFill/>
        </p:spPr>
        <p:txBody>
          <a:bodyPr wrap="square" rtlCol="0">
            <a:spAutoFit/>
          </a:bodyPr>
          <a:lstStyle/>
          <a:p>
            <a:r>
              <a:rPr lang="ja-JP" altLang="en-US" dirty="0"/>
              <a:t>町会・自治会は自治体の都合で作られている組織</a:t>
            </a:r>
            <a:endParaRPr lang="en-US" altLang="ja-JP" dirty="0"/>
          </a:p>
          <a:p>
            <a:endParaRPr lang="en-US" altLang="ja-JP" sz="1400" dirty="0"/>
          </a:p>
          <a:p>
            <a:r>
              <a:rPr lang="ja-JP" altLang="en-US" sz="1400" dirty="0"/>
              <a:t>▼町会・自治会に協力していただく業務の例</a:t>
            </a:r>
          </a:p>
          <a:p>
            <a:r>
              <a:rPr lang="ja-JP" altLang="en-US" sz="1400" b="1" dirty="0"/>
              <a:t>人選等の依頼</a:t>
            </a:r>
          </a:p>
          <a:p>
            <a:r>
              <a:rPr lang="ja-JP" altLang="en-US" sz="1400" dirty="0"/>
              <a:t>区政功労者の推薦</a:t>
            </a:r>
          </a:p>
          <a:p>
            <a:r>
              <a:rPr lang="ja-JP" altLang="en-US" sz="1400" dirty="0"/>
              <a:t>町会・自治会役員功労者の推薦</a:t>
            </a:r>
          </a:p>
          <a:p>
            <a:r>
              <a:rPr lang="ja-JP" altLang="en-US" sz="1400" dirty="0"/>
              <a:t>⺠生委員・児童委員の推薦</a:t>
            </a:r>
          </a:p>
          <a:p>
            <a:r>
              <a:rPr lang="ja-JP" altLang="en-US" sz="1400" dirty="0"/>
              <a:t>投票所の投票管理者・立会人の推薦</a:t>
            </a:r>
          </a:p>
          <a:p>
            <a:r>
              <a:rPr lang="ja-JP" altLang="en-US" sz="1400" b="1" dirty="0"/>
              <a:t>行事等の周知</a:t>
            </a:r>
          </a:p>
          <a:p>
            <a:r>
              <a:rPr lang="ja-JP" altLang="en-US" sz="1400" dirty="0"/>
              <a:t>区⺠まつり・環境フェア等各種行事のポスター掲示、区広報の回覧</a:t>
            </a:r>
          </a:p>
          <a:p>
            <a:r>
              <a:rPr lang="ja-JP" altLang="en-US" sz="1400" b="1" dirty="0"/>
              <a:t>行事・事業等への参加促進</a:t>
            </a:r>
          </a:p>
          <a:p>
            <a:r>
              <a:rPr lang="ja-JP" altLang="en-US" sz="1400" dirty="0"/>
              <a:t>災害対策連絡協議会</a:t>
            </a:r>
          </a:p>
          <a:p>
            <a:r>
              <a:rPr lang="ja-JP" altLang="en-US" sz="1400" dirty="0"/>
              <a:t>総合防災訓練機関訓練</a:t>
            </a:r>
          </a:p>
          <a:p>
            <a:r>
              <a:rPr lang="ja-JP" altLang="en-US" sz="1400" dirty="0"/>
              <a:t>区政懇談会</a:t>
            </a:r>
          </a:p>
          <a:p>
            <a:r>
              <a:rPr lang="ja-JP" altLang="en-US" sz="1400" dirty="0"/>
              <a:t>人権週間行事（講演とメッセージのつどい）</a:t>
            </a:r>
          </a:p>
          <a:p>
            <a:r>
              <a:rPr lang="ja-JP" altLang="en-US" sz="1400" dirty="0"/>
              <a:t>みんなでまちをきれいにする運動事業</a:t>
            </a:r>
          </a:p>
          <a:p>
            <a:r>
              <a:rPr lang="ja-JP" altLang="en-US" sz="1400" dirty="0"/>
              <a:t>昆⾍成⻑抑制剤投入事業</a:t>
            </a:r>
            <a:endParaRPr lang="en-US" altLang="ja-JP" sz="1400" dirty="0"/>
          </a:p>
          <a:p>
            <a:endParaRPr lang="en-US" altLang="ja-JP" sz="1400" dirty="0"/>
          </a:p>
          <a:p>
            <a:r>
              <a:rPr lang="ja-JP" altLang="en-US" sz="1400" dirty="0"/>
              <a:t>このほか、交通安全週間の際に、のぼりを立て、テントを張って、誘導のための旗振りを</a:t>
            </a:r>
            <a:endParaRPr lang="en-US" altLang="ja-JP" sz="1400" dirty="0"/>
          </a:p>
          <a:p>
            <a:r>
              <a:rPr lang="ja-JP" altLang="en-US" sz="1400" dirty="0"/>
              <a:t>行った（これが一番手間のかかった業務）。</a:t>
            </a:r>
          </a:p>
        </p:txBody>
      </p:sp>
    </p:spTree>
    <p:extLst>
      <p:ext uri="{BB962C8B-B14F-4D97-AF65-F5344CB8AC3E}">
        <p14:creationId xmlns:p14="http://schemas.microsoft.com/office/powerpoint/2010/main" val="862927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FBEAE63-08B2-4A64-9485-13D79A879A67}"/>
              </a:ext>
            </a:extLst>
          </p:cNvPr>
          <p:cNvSpPr txBox="1"/>
          <p:nvPr/>
        </p:nvSpPr>
        <p:spPr>
          <a:xfrm>
            <a:off x="830423" y="893452"/>
            <a:ext cx="7259216" cy="3693319"/>
          </a:xfrm>
          <a:prstGeom prst="rect">
            <a:avLst/>
          </a:prstGeom>
          <a:noFill/>
        </p:spPr>
        <p:txBody>
          <a:bodyPr wrap="square" rtlCol="0">
            <a:spAutoFit/>
          </a:bodyPr>
          <a:lstStyle/>
          <a:p>
            <a:r>
              <a:rPr kumimoji="1" lang="ja-JP" altLang="en-US" dirty="0"/>
              <a:t>設立要件</a:t>
            </a:r>
            <a:endParaRPr kumimoji="1" lang="en-US" altLang="ja-JP" dirty="0"/>
          </a:p>
          <a:p>
            <a:r>
              <a:rPr kumimoji="1" lang="ja-JP" altLang="en-US" dirty="0"/>
              <a:t>（</a:t>
            </a:r>
            <a:r>
              <a:rPr kumimoji="1" lang="en-US" altLang="ja-JP" dirty="0"/>
              <a:t>1</a:t>
            </a:r>
            <a:r>
              <a:rPr kumimoji="1" lang="ja-JP" altLang="en-US" dirty="0"/>
              <a:t>）住居表示による一定の区域を有すること（集合住宅の場合は、　　</a:t>
            </a:r>
            <a:endParaRPr kumimoji="1" lang="en-US" altLang="ja-JP" dirty="0"/>
          </a:p>
          <a:p>
            <a:r>
              <a:rPr kumimoji="1" lang="ja-JP" altLang="en-US" dirty="0"/>
              <a:t>　　　</a:t>
            </a:r>
            <a:r>
              <a:rPr kumimoji="1" lang="en-US" altLang="ja-JP" dirty="0"/>
              <a:t>1</a:t>
            </a:r>
            <a:r>
              <a:rPr kumimoji="1" lang="ja-JP" altLang="en-US" dirty="0"/>
              <a:t>棟単位以上）</a:t>
            </a:r>
            <a:endParaRPr kumimoji="1" lang="en-US" altLang="ja-JP" dirty="0"/>
          </a:p>
          <a:p>
            <a:endParaRPr kumimoji="1" lang="ja-JP" altLang="en-US" dirty="0"/>
          </a:p>
          <a:p>
            <a:r>
              <a:rPr kumimoji="1" lang="ja-JP" altLang="en-US" dirty="0"/>
              <a:t>（</a:t>
            </a:r>
            <a:r>
              <a:rPr kumimoji="1" lang="en-US" altLang="ja-JP" dirty="0"/>
              <a:t>2</a:t>
            </a:r>
            <a:r>
              <a:rPr kumimoji="1" lang="ja-JP" altLang="en-US" dirty="0"/>
              <a:t>）区域内の相当数（半数以上）の世帯が加入していること</a:t>
            </a:r>
            <a:endParaRPr kumimoji="1" lang="en-US" altLang="ja-JP" dirty="0"/>
          </a:p>
          <a:p>
            <a:endParaRPr kumimoji="1" lang="ja-JP" altLang="en-US" dirty="0"/>
          </a:p>
          <a:p>
            <a:r>
              <a:rPr kumimoji="1" lang="ja-JP" altLang="en-US" dirty="0"/>
              <a:t>（</a:t>
            </a:r>
            <a:r>
              <a:rPr kumimoji="1" lang="en-US" altLang="ja-JP" dirty="0"/>
              <a:t>3</a:t>
            </a:r>
            <a:r>
              <a:rPr kumimoji="1" lang="ja-JP" altLang="en-US" dirty="0"/>
              <a:t>）会の組織運営に関する基本的事項が会則に定められていること</a:t>
            </a:r>
            <a:endParaRPr kumimoji="1" lang="en-US" altLang="ja-JP" dirty="0"/>
          </a:p>
          <a:p>
            <a:endParaRPr kumimoji="1" lang="ja-JP" altLang="en-US" dirty="0"/>
          </a:p>
          <a:p>
            <a:r>
              <a:rPr kumimoji="1" lang="ja-JP" altLang="en-US" dirty="0"/>
              <a:t>（</a:t>
            </a:r>
            <a:r>
              <a:rPr kumimoji="1" lang="en-US" altLang="ja-JP" dirty="0"/>
              <a:t>4</a:t>
            </a:r>
            <a:r>
              <a:rPr kumimoji="1" lang="ja-JP" altLang="en-US" dirty="0"/>
              <a:t>）区域内の住民相互の連絡・親睦等地域社会の維持・形成に努め</a:t>
            </a:r>
            <a:endParaRPr kumimoji="1" lang="en-US" altLang="ja-JP" dirty="0"/>
          </a:p>
          <a:p>
            <a:r>
              <a:rPr kumimoji="1" lang="ja-JP" altLang="en-US" dirty="0"/>
              <a:t>　　  ていること</a:t>
            </a:r>
            <a:endParaRPr kumimoji="1" lang="en-US" altLang="ja-JP" dirty="0"/>
          </a:p>
          <a:p>
            <a:endParaRPr kumimoji="1" lang="ja-JP" altLang="en-US" dirty="0"/>
          </a:p>
          <a:p>
            <a:r>
              <a:rPr kumimoji="1" lang="ja-JP" altLang="en-US" dirty="0"/>
              <a:t>（</a:t>
            </a:r>
            <a:r>
              <a:rPr kumimoji="1" lang="en-US" altLang="ja-JP" dirty="0"/>
              <a:t>5</a:t>
            </a:r>
            <a:r>
              <a:rPr kumimoji="1" lang="ja-JP" altLang="en-US" dirty="0"/>
              <a:t>）既に加入している町会・自治会から分離・独立する場合は、当</a:t>
            </a:r>
            <a:endParaRPr kumimoji="1" lang="en-US" altLang="ja-JP" dirty="0"/>
          </a:p>
          <a:p>
            <a:r>
              <a:rPr kumimoji="1" lang="ja-JP" altLang="en-US" dirty="0"/>
              <a:t>　　  該町会・自治会の了解が必要となります</a:t>
            </a:r>
          </a:p>
        </p:txBody>
      </p:sp>
      <p:sp>
        <p:nvSpPr>
          <p:cNvPr id="3" name="テキスト ボックス 2">
            <a:extLst>
              <a:ext uri="{FF2B5EF4-FFF2-40B4-BE49-F238E27FC236}">
                <a16:creationId xmlns:a16="http://schemas.microsoft.com/office/drawing/2014/main" id="{ACC90E49-D583-4679-910A-569A64B19E41}"/>
              </a:ext>
            </a:extLst>
          </p:cNvPr>
          <p:cNvSpPr txBox="1"/>
          <p:nvPr/>
        </p:nvSpPr>
        <p:spPr>
          <a:xfrm>
            <a:off x="1978089" y="447920"/>
            <a:ext cx="4637314" cy="369332"/>
          </a:xfrm>
          <a:prstGeom prst="rect">
            <a:avLst/>
          </a:prstGeom>
          <a:noFill/>
        </p:spPr>
        <p:txBody>
          <a:bodyPr wrap="square" rtlCol="0">
            <a:spAutoFit/>
          </a:bodyPr>
          <a:lstStyle/>
          <a:p>
            <a:r>
              <a:rPr kumimoji="1" lang="ja-JP" altLang="en-US" dirty="0"/>
              <a:t>江東区における町会・自治会の設立要件</a:t>
            </a:r>
          </a:p>
        </p:txBody>
      </p:sp>
      <p:sp>
        <p:nvSpPr>
          <p:cNvPr id="4" name="正方形/長方形 3">
            <a:extLst>
              <a:ext uri="{FF2B5EF4-FFF2-40B4-BE49-F238E27FC236}">
                <a16:creationId xmlns:a16="http://schemas.microsoft.com/office/drawing/2014/main" id="{76AE9877-7EE3-4FCB-A095-12619D241708}"/>
              </a:ext>
            </a:extLst>
          </p:cNvPr>
          <p:cNvSpPr/>
          <p:nvPr/>
        </p:nvSpPr>
        <p:spPr>
          <a:xfrm>
            <a:off x="5486398" y="4874422"/>
            <a:ext cx="2388637" cy="35456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町会・自治会</a:t>
            </a:r>
          </a:p>
        </p:txBody>
      </p:sp>
      <p:sp>
        <p:nvSpPr>
          <p:cNvPr id="5" name="正方形/長方形 4">
            <a:extLst>
              <a:ext uri="{FF2B5EF4-FFF2-40B4-BE49-F238E27FC236}">
                <a16:creationId xmlns:a16="http://schemas.microsoft.com/office/drawing/2014/main" id="{14160131-1ABD-4478-B133-20079748CFAA}"/>
              </a:ext>
            </a:extLst>
          </p:cNvPr>
          <p:cNvSpPr/>
          <p:nvPr/>
        </p:nvSpPr>
        <p:spPr>
          <a:xfrm>
            <a:off x="5486398" y="5381385"/>
            <a:ext cx="2388637" cy="35456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マンション管理組合</a:t>
            </a:r>
          </a:p>
        </p:txBody>
      </p:sp>
      <p:sp>
        <p:nvSpPr>
          <p:cNvPr id="6" name="テキスト ボックス 5">
            <a:extLst>
              <a:ext uri="{FF2B5EF4-FFF2-40B4-BE49-F238E27FC236}">
                <a16:creationId xmlns:a16="http://schemas.microsoft.com/office/drawing/2014/main" id="{026194C5-0E9F-4F86-B68D-8C80F273B1CE}"/>
              </a:ext>
            </a:extLst>
          </p:cNvPr>
          <p:cNvSpPr txBox="1"/>
          <p:nvPr/>
        </p:nvSpPr>
        <p:spPr>
          <a:xfrm>
            <a:off x="979713" y="5111211"/>
            <a:ext cx="4376056" cy="369332"/>
          </a:xfrm>
          <a:prstGeom prst="rect">
            <a:avLst/>
          </a:prstGeom>
          <a:noFill/>
        </p:spPr>
        <p:txBody>
          <a:bodyPr wrap="square" rtlCol="0">
            <a:spAutoFit/>
          </a:bodyPr>
          <a:lstStyle/>
          <a:p>
            <a:r>
              <a:rPr kumimoji="1" lang="ja-JP" altLang="en-US" dirty="0"/>
              <a:t>自治体からは双方へのアプローチが可能</a:t>
            </a:r>
          </a:p>
        </p:txBody>
      </p:sp>
      <p:sp>
        <p:nvSpPr>
          <p:cNvPr id="7" name="正方形/長方形 6">
            <a:extLst>
              <a:ext uri="{FF2B5EF4-FFF2-40B4-BE49-F238E27FC236}">
                <a16:creationId xmlns:a16="http://schemas.microsoft.com/office/drawing/2014/main" id="{A1DD5452-9F88-4404-BE32-11BCAFEDDE50}"/>
              </a:ext>
            </a:extLst>
          </p:cNvPr>
          <p:cNvSpPr/>
          <p:nvPr/>
        </p:nvSpPr>
        <p:spPr>
          <a:xfrm>
            <a:off x="933061" y="4662971"/>
            <a:ext cx="7352522" cy="19552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85306DD9-916E-4359-AA46-E1DE3DD8EA09}"/>
              </a:ext>
            </a:extLst>
          </p:cNvPr>
          <p:cNvSpPr txBox="1"/>
          <p:nvPr/>
        </p:nvSpPr>
        <p:spPr>
          <a:xfrm>
            <a:off x="979713" y="5889084"/>
            <a:ext cx="6960637" cy="646331"/>
          </a:xfrm>
          <a:prstGeom prst="rect">
            <a:avLst/>
          </a:prstGeom>
          <a:noFill/>
        </p:spPr>
        <p:txBody>
          <a:bodyPr wrap="square" rtlCol="0">
            <a:spAutoFit/>
          </a:bodyPr>
          <a:lstStyle/>
          <a:p>
            <a:r>
              <a:rPr kumimoji="1" lang="ja-JP" altLang="en-US" dirty="0"/>
              <a:t>町会・自治会には事務委託費を支払っているので、コントロール可能だが、マンション管理組合には個別に了解が必要</a:t>
            </a:r>
          </a:p>
        </p:txBody>
      </p:sp>
    </p:spTree>
    <p:extLst>
      <p:ext uri="{BB962C8B-B14F-4D97-AF65-F5344CB8AC3E}">
        <p14:creationId xmlns:p14="http://schemas.microsoft.com/office/powerpoint/2010/main" val="2822127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AB73D21-3A65-4887-8028-5F2B5DDBF8F7}"/>
              </a:ext>
            </a:extLst>
          </p:cNvPr>
          <p:cNvSpPr txBox="1"/>
          <p:nvPr/>
        </p:nvSpPr>
        <p:spPr>
          <a:xfrm>
            <a:off x="475861" y="550506"/>
            <a:ext cx="7856376" cy="4524315"/>
          </a:xfrm>
          <a:prstGeom prst="rect">
            <a:avLst/>
          </a:prstGeom>
          <a:noFill/>
        </p:spPr>
        <p:txBody>
          <a:bodyPr wrap="square" rtlCol="0">
            <a:spAutoFit/>
          </a:bodyPr>
          <a:lstStyle/>
          <a:p>
            <a:r>
              <a:rPr kumimoji="1" lang="ja-JP" altLang="en-US" dirty="0"/>
              <a:t>有明マンション連合自治会規約</a:t>
            </a:r>
            <a:r>
              <a:rPr kumimoji="1" lang="ja-JP" altLang="en-US" sz="1200" dirty="0"/>
              <a:t>（平成</a:t>
            </a:r>
            <a:r>
              <a:rPr kumimoji="1" lang="en-US" altLang="ja-JP" sz="1200" dirty="0"/>
              <a:t>27</a:t>
            </a:r>
            <a:r>
              <a:rPr kumimoji="1" lang="ja-JP" altLang="en-US" sz="1200" dirty="0"/>
              <a:t>年</a:t>
            </a:r>
            <a:r>
              <a:rPr kumimoji="1" lang="en-US" altLang="ja-JP" sz="1200" dirty="0"/>
              <a:t>8</a:t>
            </a:r>
            <a:r>
              <a:rPr kumimoji="1" lang="ja-JP" altLang="en-US" sz="1200" dirty="0"/>
              <a:t>月</a:t>
            </a:r>
            <a:r>
              <a:rPr kumimoji="1" lang="en-US" altLang="ja-JP" sz="1200" dirty="0"/>
              <a:t>22</a:t>
            </a:r>
            <a:r>
              <a:rPr kumimoji="1" lang="ja-JP" altLang="en-US" sz="1200" dirty="0"/>
              <a:t>日発足）</a:t>
            </a:r>
            <a:endParaRPr kumimoji="1" lang="en-US" altLang="ja-JP" sz="1200" dirty="0"/>
          </a:p>
          <a:p>
            <a:endParaRPr kumimoji="1" lang="ja-JP" altLang="en-US" dirty="0"/>
          </a:p>
          <a:p>
            <a:r>
              <a:rPr kumimoji="1" lang="ja-JP" altLang="en-US" sz="1400" dirty="0"/>
              <a:t>前文　</a:t>
            </a:r>
          </a:p>
          <a:p>
            <a:r>
              <a:rPr kumimoji="1" lang="ja-JP" altLang="en-US" sz="1400" dirty="0"/>
              <a:t>有明マンション連合協議会は有明のマンションの理事会の連合体として、平成</a:t>
            </a:r>
            <a:r>
              <a:rPr kumimoji="1" lang="en-US" altLang="ja-JP" sz="1400" dirty="0"/>
              <a:t>23</a:t>
            </a:r>
            <a:r>
              <a:rPr kumimoji="1" lang="ja-JP" altLang="en-US" sz="1400" dirty="0"/>
              <a:t>年</a:t>
            </a:r>
            <a:r>
              <a:rPr kumimoji="1" lang="en-US" altLang="ja-JP" sz="1400" dirty="0"/>
              <a:t>4</a:t>
            </a:r>
            <a:r>
              <a:rPr kumimoji="1" lang="ja-JP" altLang="en-US" sz="1400" dirty="0"/>
              <a:t>月</a:t>
            </a:r>
            <a:r>
              <a:rPr kumimoji="1" lang="en-US" altLang="ja-JP" sz="1400" dirty="0"/>
              <a:t>16</a:t>
            </a:r>
            <a:r>
              <a:rPr kumimoji="1" lang="ja-JP" altLang="en-US" sz="1400" dirty="0"/>
              <a:t>日に発足し、マンション単独では実施が難しい有明地区全体の自治会としての機能を果たしてきた。各マンションの管理組合が有する自治会としての機能の双方があいまって有明地区の自治会活動が行なわれているものと判断する。</a:t>
            </a:r>
          </a:p>
          <a:p>
            <a:r>
              <a:rPr kumimoji="1" lang="ja-JP" altLang="en-US" sz="1400" dirty="0"/>
              <a:t>有明地区の自治会活動においては以下の４つの機能を有する。</a:t>
            </a:r>
          </a:p>
          <a:p>
            <a:r>
              <a:rPr kumimoji="1" lang="ja-JP" altLang="en-US" sz="1400" dirty="0"/>
              <a:t>１．	広報活動、マンション内・マンション間の情報交流、イベントの実施などの親睦的機能</a:t>
            </a:r>
          </a:p>
          <a:p>
            <a:r>
              <a:rPr kumimoji="1" lang="ja-JP" altLang="en-US" sz="1400" dirty="0"/>
              <a:t>２．	東京都・江東区・警察・消防等行政機関との連携による行政補完機能</a:t>
            </a:r>
          </a:p>
          <a:p>
            <a:r>
              <a:rPr kumimoji="1" lang="ja-JP" altLang="en-US" sz="1400" dirty="0"/>
              <a:t>３．	防火・防災・交通安全・環境美化等の課題解決機能</a:t>
            </a:r>
          </a:p>
          <a:p>
            <a:r>
              <a:rPr kumimoji="1" lang="ja-JP" altLang="en-US" sz="1400" dirty="0"/>
              <a:t>４．	東京都・江東区へ積極的にはたらきかけを行い、まちづくりを主体的に行う自治機能</a:t>
            </a:r>
          </a:p>
          <a:p>
            <a:endParaRPr kumimoji="1" lang="ja-JP" altLang="en-US" sz="1400" dirty="0"/>
          </a:p>
          <a:p>
            <a:endParaRPr kumimoji="1" lang="ja-JP" altLang="en-US" sz="1400" dirty="0"/>
          </a:p>
          <a:p>
            <a:r>
              <a:rPr kumimoji="1" lang="ja-JP" altLang="en-US" sz="1400" dirty="0"/>
              <a:t>ここでは、各マンションの管理組合が自治会としての機能を果たしていることを前提としている。</a:t>
            </a:r>
          </a:p>
          <a:p>
            <a:r>
              <a:rPr kumimoji="1" lang="ja-JP" altLang="en-US" sz="1400" dirty="0"/>
              <a:t>有明マンション連合協議会の設立理由の第一は、行政との交渉力の強化であった。</a:t>
            </a:r>
            <a:endParaRPr kumimoji="1" lang="en-US" altLang="ja-JP" sz="1400" dirty="0"/>
          </a:p>
          <a:p>
            <a:r>
              <a:rPr kumimoji="1" lang="ja-JP" altLang="en-US" sz="1400" dirty="0"/>
              <a:t>自治会の機能は町会にあり、マンションの管理組合はマンション内のことだけやればいいという考え方もあるようだが、それとは異なっている。</a:t>
            </a:r>
            <a:endParaRPr kumimoji="1" lang="en-US" altLang="ja-JP" sz="1400" dirty="0"/>
          </a:p>
          <a:p>
            <a:r>
              <a:rPr kumimoji="1" lang="ja-JP" altLang="en-US" sz="1400" dirty="0"/>
              <a:t>有明にはもともと自治会があったが、有明マンション連合自治会の設立とともに、有明企業協議会に名称を変更した。</a:t>
            </a:r>
          </a:p>
        </p:txBody>
      </p:sp>
      <p:sp>
        <p:nvSpPr>
          <p:cNvPr id="3" name="テキスト ボックス 2">
            <a:extLst>
              <a:ext uri="{FF2B5EF4-FFF2-40B4-BE49-F238E27FC236}">
                <a16:creationId xmlns:a16="http://schemas.microsoft.com/office/drawing/2014/main" id="{F21BC6D0-977D-4C03-AFD1-F28951D7F652}"/>
              </a:ext>
            </a:extLst>
          </p:cNvPr>
          <p:cNvSpPr txBox="1"/>
          <p:nvPr/>
        </p:nvSpPr>
        <p:spPr>
          <a:xfrm>
            <a:off x="475861" y="5349551"/>
            <a:ext cx="7856376" cy="738664"/>
          </a:xfrm>
          <a:prstGeom prst="rect">
            <a:avLst/>
          </a:prstGeom>
          <a:noFill/>
        </p:spPr>
        <p:txBody>
          <a:bodyPr wrap="square" rtlCol="0">
            <a:spAutoFit/>
          </a:bodyPr>
          <a:lstStyle/>
          <a:p>
            <a:r>
              <a:rPr kumimoji="1" lang="ja-JP" altLang="en-US" sz="1400" dirty="0"/>
              <a:t>豊洲町会は１～６丁目のうち自治会のある団地・マンション（計８団体）を除く区域を対象としている。</a:t>
            </a:r>
            <a:endParaRPr kumimoji="1" lang="en-US" altLang="ja-JP" sz="1400" dirty="0"/>
          </a:p>
          <a:p>
            <a:r>
              <a:rPr kumimoji="1" lang="ja-JP" altLang="en-US" sz="1400" dirty="0"/>
              <a:t>江東区全体ではマンション単独または連合の自治会は少ないのが実情である。</a:t>
            </a:r>
            <a:endParaRPr kumimoji="1" lang="en-US" altLang="ja-JP" sz="1400" dirty="0"/>
          </a:p>
        </p:txBody>
      </p:sp>
    </p:spTree>
    <p:extLst>
      <p:ext uri="{BB962C8B-B14F-4D97-AF65-F5344CB8AC3E}">
        <p14:creationId xmlns:p14="http://schemas.microsoft.com/office/powerpoint/2010/main" val="903565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0F8EC6BD-2046-4E40-8762-4228ABF5ECC7}"/>
              </a:ext>
            </a:extLst>
          </p:cNvPr>
          <p:cNvSpPr/>
          <p:nvPr/>
        </p:nvSpPr>
        <p:spPr>
          <a:xfrm>
            <a:off x="681134" y="507731"/>
            <a:ext cx="7781732" cy="542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マンション住民の意見がもっと区政に生かされるようにする必要がある</a:t>
            </a:r>
          </a:p>
        </p:txBody>
      </p:sp>
      <p:sp>
        <p:nvSpPr>
          <p:cNvPr id="3" name="テキスト ボックス 2">
            <a:extLst>
              <a:ext uri="{FF2B5EF4-FFF2-40B4-BE49-F238E27FC236}">
                <a16:creationId xmlns:a16="http://schemas.microsoft.com/office/drawing/2014/main" id="{52A9962E-8C41-41A4-84E2-7853C7837390}"/>
              </a:ext>
            </a:extLst>
          </p:cNvPr>
          <p:cNvSpPr txBox="1"/>
          <p:nvPr/>
        </p:nvSpPr>
        <p:spPr>
          <a:xfrm>
            <a:off x="681134" y="1548882"/>
            <a:ext cx="7781732" cy="2062103"/>
          </a:xfrm>
          <a:prstGeom prst="rect">
            <a:avLst/>
          </a:prstGeom>
          <a:noFill/>
        </p:spPr>
        <p:txBody>
          <a:bodyPr wrap="square" rtlCol="0">
            <a:spAutoFit/>
          </a:bodyPr>
          <a:lstStyle/>
          <a:p>
            <a:r>
              <a:rPr kumimoji="1" lang="ja-JP" altLang="en-US" sz="1600" dirty="0"/>
              <a:t>案）</a:t>
            </a:r>
            <a:endParaRPr kumimoji="1" lang="en-US" altLang="ja-JP" sz="1600" dirty="0"/>
          </a:p>
          <a:p>
            <a:r>
              <a:rPr kumimoji="1" lang="ja-JP" altLang="en-US" sz="1600" dirty="0"/>
              <a:t>議会から直接、マンション管理組合にアンケート回答依頼を行ってはどうか。</a:t>
            </a:r>
            <a:endParaRPr kumimoji="1" lang="en-US" altLang="ja-JP" sz="1600" dirty="0"/>
          </a:p>
          <a:p>
            <a:r>
              <a:rPr kumimoji="1" lang="ja-JP" altLang="en-US" sz="1600" dirty="0"/>
              <a:t>　　自治会に対しても行う（マンション管理組合を除く形で）</a:t>
            </a:r>
            <a:endParaRPr kumimoji="1" lang="en-US" altLang="ja-JP" sz="1600" dirty="0"/>
          </a:p>
          <a:p>
            <a:r>
              <a:rPr kumimoji="1" lang="ja-JP" altLang="en-US" sz="1600" dirty="0"/>
              <a:t>　　議会事務局が窓口となる</a:t>
            </a:r>
            <a:endParaRPr kumimoji="1" lang="en-US" altLang="ja-JP" sz="1600" dirty="0"/>
          </a:p>
          <a:p>
            <a:r>
              <a:rPr kumimoji="1" lang="ja-JP" altLang="en-US" sz="1600" dirty="0"/>
              <a:t>　　了解したマンションのみ実施（マンションでは配布・回収が容易）</a:t>
            </a:r>
            <a:endParaRPr kumimoji="1" lang="en-US" altLang="ja-JP" sz="1600" dirty="0"/>
          </a:p>
          <a:p>
            <a:r>
              <a:rPr kumimoji="1" lang="ja-JP" altLang="en-US" sz="1600" dirty="0"/>
              <a:t>　　議会として、議員間で質問内容を協議</a:t>
            </a:r>
            <a:endParaRPr kumimoji="1" lang="en-US" altLang="ja-JP" sz="1600" dirty="0"/>
          </a:p>
          <a:p>
            <a:r>
              <a:rPr kumimoji="1" lang="ja-JP" altLang="en-US" sz="1600" dirty="0"/>
              <a:t>　　年２回程度実施、原則無記名</a:t>
            </a:r>
            <a:endParaRPr kumimoji="1" lang="en-US" altLang="ja-JP" sz="1600" dirty="0"/>
          </a:p>
          <a:p>
            <a:r>
              <a:rPr kumimoji="1" lang="ja-JP" altLang="en-US" sz="1600" dirty="0"/>
              <a:t>　　アンケート回答は共有、マンション別に保管、議員は自由に閲覧可能に</a:t>
            </a:r>
          </a:p>
        </p:txBody>
      </p:sp>
      <p:sp>
        <p:nvSpPr>
          <p:cNvPr id="4" name="テキスト ボックス 3">
            <a:extLst>
              <a:ext uri="{FF2B5EF4-FFF2-40B4-BE49-F238E27FC236}">
                <a16:creationId xmlns:a16="http://schemas.microsoft.com/office/drawing/2014/main" id="{958D79A0-D83E-4217-A00F-C076A97F515D}"/>
              </a:ext>
            </a:extLst>
          </p:cNvPr>
          <p:cNvSpPr txBox="1"/>
          <p:nvPr/>
        </p:nvSpPr>
        <p:spPr>
          <a:xfrm>
            <a:off x="261257" y="600761"/>
            <a:ext cx="419876" cy="369332"/>
          </a:xfrm>
          <a:prstGeom prst="rect">
            <a:avLst/>
          </a:prstGeom>
          <a:noFill/>
        </p:spPr>
        <p:txBody>
          <a:bodyPr wrap="square" rtlCol="0">
            <a:spAutoFit/>
          </a:bodyPr>
          <a:lstStyle/>
          <a:p>
            <a:r>
              <a:rPr kumimoji="1" lang="ja-JP" altLang="en-US" dirty="0"/>
              <a:t>①</a:t>
            </a:r>
          </a:p>
        </p:txBody>
      </p:sp>
      <p:sp>
        <p:nvSpPr>
          <p:cNvPr id="5" name="テキスト ボックス 4">
            <a:extLst>
              <a:ext uri="{FF2B5EF4-FFF2-40B4-BE49-F238E27FC236}">
                <a16:creationId xmlns:a16="http://schemas.microsoft.com/office/drawing/2014/main" id="{756AE98A-20A3-4D28-99D8-716C6D05B58D}"/>
              </a:ext>
            </a:extLst>
          </p:cNvPr>
          <p:cNvSpPr txBox="1"/>
          <p:nvPr/>
        </p:nvSpPr>
        <p:spPr>
          <a:xfrm>
            <a:off x="3237722" y="6158204"/>
            <a:ext cx="5225144" cy="369332"/>
          </a:xfrm>
          <a:prstGeom prst="rect">
            <a:avLst/>
          </a:prstGeom>
          <a:noFill/>
        </p:spPr>
        <p:txBody>
          <a:bodyPr wrap="square" rtlCol="0">
            <a:spAutoFit/>
          </a:bodyPr>
          <a:lstStyle/>
          <a:p>
            <a:r>
              <a:rPr kumimoji="1" lang="ja-JP" altLang="en-US" dirty="0"/>
              <a:t>議員活動の活性化につながる</a:t>
            </a:r>
          </a:p>
        </p:txBody>
      </p:sp>
      <p:sp>
        <p:nvSpPr>
          <p:cNvPr id="6" name="正方形/長方形 5">
            <a:extLst>
              <a:ext uri="{FF2B5EF4-FFF2-40B4-BE49-F238E27FC236}">
                <a16:creationId xmlns:a16="http://schemas.microsoft.com/office/drawing/2014/main" id="{8F30E856-0772-FA14-9BB2-627714B14443}"/>
              </a:ext>
            </a:extLst>
          </p:cNvPr>
          <p:cNvSpPr/>
          <p:nvPr/>
        </p:nvSpPr>
        <p:spPr>
          <a:xfrm>
            <a:off x="3803515" y="4435814"/>
            <a:ext cx="4659351" cy="51556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議会は独自の調査機能を充実させるべき</a:t>
            </a:r>
          </a:p>
        </p:txBody>
      </p:sp>
    </p:spTree>
    <p:extLst>
      <p:ext uri="{BB962C8B-B14F-4D97-AF65-F5344CB8AC3E}">
        <p14:creationId xmlns:p14="http://schemas.microsoft.com/office/powerpoint/2010/main" val="3641790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25708FEB-FDD2-4AAF-A39B-A8DA1D8BB1EB}"/>
              </a:ext>
            </a:extLst>
          </p:cNvPr>
          <p:cNvSpPr/>
          <p:nvPr/>
        </p:nvSpPr>
        <p:spPr>
          <a:xfrm>
            <a:off x="681134" y="538443"/>
            <a:ext cx="7781732" cy="542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区の施策、開発計画をマンションの管理組合を通じて伝える機会を設ける</a:t>
            </a:r>
          </a:p>
        </p:txBody>
      </p:sp>
      <p:sp>
        <p:nvSpPr>
          <p:cNvPr id="4" name="テキスト ボックス 3">
            <a:extLst>
              <a:ext uri="{FF2B5EF4-FFF2-40B4-BE49-F238E27FC236}">
                <a16:creationId xmlns:a16="http://schemas.microsoft.com/office/drawing/2014/main" id="{72F4723D-BD2D-4290-A432-585815DB6D71}"/>
              </a:ext>
            </a:extLst>
          </p:cNvPr>
          <p:cNvSpPr txBox="1"/>
          <p:nvPr/>
        </p:nvSpPr>
        <p:spPr>
          <a:xfrm>
            <a:off x="681134" y="1548882"/>
            <a:ext cx="7781732" cy="2308324"/>
          </a:xfrm>
          <a:prstGeom prst="rect">
            <a:avLst/>
          </a:prstGeom>
          <a:noFill/>
        </p:spPr>
        <p:txBody>
          <a:bodyPr wrap="square" rtlCol="0">
            <a:spAutoFit/>
          </a:bodyPr>
          <a:lstStyle/>
          <a:p>
            <a:r>
              <a:rPr kumimoji="1" lang="ja-JP" altLang="en-US" sz="1600" dirty="0"/>
              <a:t>案）</a:t>
            </a:r>
            <a:endParaRPr kumimoji="1" lang="en-US" altLang="ja-JP" sz="1600" dirty="0"/>
          </a:p>
          <a:p>
            <a:r>
              <a:rPr kumimoji="1" lang="ja-JP" altLang="en-US" sz="1600" dirty="0"/>
              <a:t>区の広報紙で知らせているものの、伝わっているわけではない</a:t>
            </a:r>
            <a:endParaRPr kumimoji="1" lang="en-US" altLang="ja-JP" sz="1600" dirty="0"/>
          </a:p>
          <a:p>
            <a:r>
              <a:rPr kumimoji="1" lang="ja-JP" altLang="en-US" sz="1600" dirty="0"/>
              <a:t>希望者を対象とする対面での説明会がのぞましい</a:t>
            </a:r>
            <a:endParaRPr kumimoji="1" lang="en-US" altLang="ja-JP" sz="1600" dirty="0"/>
          </a:p>
          <a:p>
            <a:endParaRPr kumimoji="1" lang="en-US" altLang="ja-JP" sz="1600" dirty="0"/>
          </a:p>
          <a:p>
            <a:r>
              <a:rPr kumimoji="1" lang="ja-JP" altLang="en-US" sz="1600" dirty="0"/>
              <a:t>議員による説明会をマンション内で年２回程度開催</a:t>
            </a:r>
            <a:endParaRPr kumimoji="1" lang="en-US" altLang="ja-JP" sz="1600" dirty="0"/>
          </a:p>
          <a:p>
            <a:r>
              <a:rPr kumimoji="1" lang="ja-JP" altLang="en-US" sz="1600" dirty="0"/>
              <a:t>自治会に対しても行う（マンション管理組合を除く形で）</a:t>
            </a:r>
          </a:p>
          <a:p>
            <a:r>
              <a:rPr kumimoji="1" lang="ja-JP" altLang="en-US" sz="1600" dirty="0"/>
              <a:t>（議会として提案し、議員間で調整、毎年説明を行う議員を変える）</a:t>
            </a:r>
            <a:endParaRPr kumimoji="1" lang="en-US" altLang="ja-JP" sz="1600" dirty="0"/>
          </a:p>
          <a:p>
            <a:r>
              <a:rPr kumimoji="1" lang="ja-JP" altLang="en-US" sz="1600" dirty="0"/>
              <a:t>（マンション内には通常、総会開催のための会場があるため、実施しやすい）</a:t>
            </a:r>
            <a:endParaRPr kumimoji="1" lang="en-US" altLang="ja-JP" sz="1600" dirty="0"/>
          </a:p>
          <a:p>
            <a:r>
              <a:rPr kumimoji="1" lang="ja-JP" altLang="en-US" sz="1600" dirty="0"/>
              <a:t>居住者からの質問にもその場で回答</a:t>
            </a:r>
            <a:endParaRPr kumimoji="1" lang="en-US" altLang="ja-JP" sz="1600" dirty="0"/>
          </a:p>
        </p:txBody>
      </p:sp>
      <p:sp>
        <p:nvSpPr>
          <p:cNvPr id="6" name="テキスト ボックス 5">
            <a:extLst>
              <a:ext uri="{FF2B5EF4-FFF2-40B4-BE49-F238E27FC236}">
                <a16:creationId xmlns:a16="http://schemas.microsoft.com/office/drawing/2014/main" id="{3F40FE0D-01E3-45D3-BB80-86CE622FEF9F}"/>
              </a:ext>
            </a:extLst>
          </p:cNvPr>
          <p:cNvSpPr txBox="1"/>
          <p:nvPr/>
        </p:nvSpPr>
        <p:spPr>
          <a:xfrm>
            <a:off x="261257" y="618201"/>
            <a:ext cx="419876" cy="369332"/>
          </a:xfrm>
          <a:prstGeom prst="rect">
            <a:avLst/>
          </a:prstGeom>
          <a:noFill/>
        </p:spPr>
        <p:txBody>
          <a:bodyPr wrap="square" rtlCol="0">
            <a:spAutoFit/>
          </a:bodyPr>
          <a:lstStyle/>
          <a:p>
            <a:r>
              <a:rPr kumimoji="1" lang="ja-JP" altLang="en-US" dirty="0"/>
              <a:t>②</a:t>
            </a:r>
          </a:p>
        </p:txBody>
      </p:sp>
      <p:sp>
        <p:nvSpPr>
          <p:cNvPr id="7" name="テキスト ボックス 6">
            <a:extLst>
              <a:ext uri="{FF2B5EF4-FFF2-40B4-BE49-F238E27FC236}">
                <a16:creationId xmlns:a16="http://schemas.microsoft.com/office/drawing/2014/main" id="{24907807-ED69-4B04-AAB9-4C6A095C461A}"/>
              </a:ext>
            </a:extLst>
          </p:cNvPr>
          <p:cNvSpPr txBox="1"/>
          <p:nvPr/>
        </p:nvSpPr>
        <p:spPr>
          <a:xfrm>
            <a:off x="3237722" y="6158204"/>
            <a:ext cx="5225144" cy="646331"/>
          </a:xfrm>
          <a:prstGeom prst="rect">
            <a:avLst/>
          </a:prstGeom>
          <a:noFill/>
        </p:spPr>
        <p:txBody>
          <a:bodyPr wrap="square" rtlCol="0">
            <a:spAutoFit/>
          </a:bodyPr>
          <a:lstStyle/>
          <a:p>
            <a:r>
              <a:rPr kumimoji="1" lang="ja-JP" altLang="en-US" dirty="0"/>
              <a:t>議員活動の活性化につながる</a:t>
            </a:r>
            <a:endParaRPr kumimoji="1" lang="en-US" altLang="ja-JP" dirty="0"/>
          </a:p>
          <a:p>
            <a:r>
              <a:rPr kumimoji="1" lang="ja-JP" altLang="en-US" dirty="0"/>
              <a:t>②があることで、①がしやすくなる</a:t>
            </a:r>
          </a:p>
        </p:txBody>
      </p:sp>
      <p:sp>
        <p:nvSpPr>
          <p:cNvPr id="5" name="正方形/長方形 4">
            <a:extLst>
              <a:ext uri="{FF2B5EF4-FFF2-40B4-BE49-F238E27FC236}">
                <a16:creationId xmlns:a16="http://schemas.microsoft.com/office/drawing/2014/main" id="{8378D791-9B0E-DDE4-B0D7-C326774758AA}"/>
              </a:ext>
            </a:extLst>
          </p:cNvPr>
          <p:cNvSpPr/>
          <p:nvPr/>
        </p:nvSpPr>
        <p:spPr>
          <a:xfrm>
            <a:off x="4027251" y="4708188"/>
            <a:ext cx="4435615" cy="51556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議会は住民と議員との接点を深めるべき</a:t>
            </a:r>
          </a:p>
        </p:txBody>
      </p:sp>
    </p:spTree>
    <p:extLst>
      <p:ext uri="{BB962C8B-B14F-4D97-AF65-F5344CB8AC3E}">
        <p14:creationId xmlns:p14="http://schemas.microsoft.com/office/powerpoint/2010/main" val="80719376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253</TotalTime>
  <Words>1723</Words>
  <Application>Microsoft Office PowerPoint</Application>
  <PresentationFormat>画面に合わせる (4:3)</PresentationFormat>
  <Paragraphs>143</Paragraphs>
  <Slides>10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Arial</vt:lpstr>
      <vt:lpstr>Calibri</vt:lpstr>
      <vt:lpstr>Calibri Light</vt:lpstr>
      <vt:lpstr>Office テーマ</vt:lpstr>
      <vt:lpstr>町会・自治会と マンション管理組合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uesaka hirofumi</dc:creator>
  <cp:lastModifiedBy>uesaka hirofumi</cp:lastModifiedBy>
  <cp:revision>6</cp:revision>
  <dcterms:created xsi:type="dcterms:W3CDTF">2022-04-29T10:38:37Z</dcterms:created>
  <dcterms:modified xsi:type="dcterms:W3CDTF">2022-09-16T00:08:53Z</dcterms:modified>
</cp:coreProperties>
</file>